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 id="291" r:id="rId65"/>
    <p:sldId id="292" r:id="rId66"/>
    <p:sldId id="293" r:id="rId67"/>
    <p:sldId id="294" r:id="rId6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
      <p:font typeface="Open Sauce Bold Italics" charset="1" panose="00000800000000000000"/>
      <p:regular r:id="rId21"/>
    </p:embeddedFont>
    <p:embeddedFont>
      <p:font typeface="Open Sauce Light" charset="1" panose="00000400000000000000"/>
      <p:regular r:id="rId22"/>
    </p:embeddedFont>
    <p:embeddedFont>
      <p:font typeface="Open Sauce Light Italics" charset="1" panose="00000400000000000000"/>
      <p:regular r:id="rId23"/>
    </p:embeddedFont>
    <p:embeddedFont>
      <p:font typeface="Open Sauce Medium" charset="1" panose="00000600000000000000"/>
      <p:regular r:id="rId24"/>
    </p:embeddedFont>
    <p:embeddedFont>
      <p:font typeface="Open Sauce Medium Italics" charset="1" panose="00000600000000000000"/>
      <p:regular r:id="rId25"/>
    </p:embeddedFont>
    <p:embeddedFont>
      <p:font typeface="Open Sauce Semi-Bold" charset="1" panose="00000700000000000000"/>
      <p:regular r:id="rId26"/>
    </p:embeddedFont>
    <p:embeddedFont>
      <p:font typeface="Open Sauce Semi-Bold Italics" charset="1" panose="00000700000000000000"/>
      <p:regular r:id="rId27"/>
    </p:embeddedFont>
    <p:embeddedFont>
      <p:font typeface="Open Sauce Heavy" charset="1" panose="00000A00000000000000"/>
      <p:regular r:id="rId28"/>
    </p:embeddedFont>
    <p:embeddedFont>
      <p:font typeface="Open Sauce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54" Target="slides/slide25.xml" Type="http://schemas.openxmlformats.org/officeDocument/2006/relationships/slide"/><Relationship Id="rId55" Target="slides/slide26.xml" Type="http://schemas.openxmlformats.org/officeDocument/2006/relationships/slide"/><Relationship Id="rId56" Target="slides/slide27.xml" Type="http://schemas.openxmlformats.org/officeDocument/2006/relationships/slide"/><Relationship Id="rId57" Target="slides/slide28.xml" Type="http://schemas.openxmlformats.org/officeDocument/2006/relationships/slide"/><Relationship Id="rId58" Target="slides/slide29.xml" Type="http://schemas.openxmlformats.org/officeDocument/2006/relationships/slide"/><Relationship Id="rId59" Target="slides/slide30.xml" Type="http://schemas.openxmlformats.org/officeDocument/2006/relationships/slide"/><Relationship Id="rId6" Target="fonts/font6.fntdata" Type="http://schemas.openxmlformats.org/officeDocument/2006/relationships/font"/><Relationship Id="rId60" Target="slides/slide31.xml" Type="http://schemas.openxmlformats.org/officeDocument/2006/relationships/slide"/><Relationship Id="rId61" Target="slides/slide32.xml" Type="http://schemas.openxmlformats.org/officeDocument/2006/relationships/slide"/><Relationship Id="rId62" Target="slides/slide33.xml" Type="http://schemas.openxmlformats.org/officeDocument/2006/relationships/slide"/><Relationship Id="rId63" Target="slides/slide34.xml" Type="http://schemas.openxmlformats.org/officeDocument/2006/relationships/slide"/><Relationship Id="rId64" Target="slides/slide35.xml" Type="http://schemas.openxmlformats.org/officeDocument/2006/relationships/slide"/><Relationship Id="rId65" Target="slides/slide36.xml" Type="http://schemas.openxmlformats.org/officeDocument/2006/relationships/slide"/><Relationship Id="rId66" Target="slides/slide37.xml" Type="http://schemas.openxmlformats.org/officeDocument/2006/relationships/slide"/><Relationship Id="rId67" Target="slides/slide38.xml" Type="http://schemas.openxmlformats.org/officeDocument/2006/relationships/slide"/><Relationship Id="rId68" Target="slides/slide3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4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47.png" Type="http://schemas.openxmlformats.org/officeDocument/2006/relationships/image"/><Relationship Id="rId8" Target="../media/image48.png" Type="http://schemas.openxmlformats.org/officeDocument/2006/relationships/image"/><Relationship Id="rId9" Target="../media/image4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5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54.png" Type="http://schemas.openxmlformats.org/officeDocument/2006/relationships/image"/><Relationship Id="rId6" Target="../media/image55.png" Type="http://schemas.openxmlformats.org/officeDocument/2006/relationships/image"/><Relationship Id="rId7" Target="../media/image56.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57.png" Type="http://schemas.openxmlformats.org/officeDocument/2006/relationships/image"/><Relationship Id="rId6" Target="../media/image58.png" Type="http://schemas.openxmlformats.org/officeDocument/2006/relationships/image"/><Relationship Id="rId7" Target="../media/image59.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62.png" Type="http://schemas.openxmlformats.org/officeDocument/2006/relationships/image"/><Relationship Id="rId6" Target="../media/image63.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64.png" Type="http://schemas.openxmlformats.org/officeDocument/2006/relationships/image"/><Relationship Id="rId6" Target="../media/image65.png" Type="http://schemas.openxmlformats.org/officeDocument/2006/relationships/image"/><Relationship Id="rId7" Target="../media/image66.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67.png" Type="http://schemas.openxmlformats.org/officeDocument/2006/relationships/image"/><Relationship Id="rId6" Target="../media/image68.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69.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70.png" Type="http://schemas.openxmlformats.org/officeDocument/2006/relationships/image"/><Relationship Id="rId6" Target="../media/image7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7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 Id="rId4" Target="../media/image73.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74.png" Type="http://schemas.openxmlformats.org/officeDocument/2006/relationships/image"/><Relationship Id="rId6" Target="../media/image75.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76.png" Type="http://schemas.openxmlformats.org/officeDocument/2006/relationships/image"/><Relationship Id="rId6" Target="../media/image77.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78.png" Type="http://schemas.openxmlformats.org/officeDocument/2006/relationships/image"/><Relationship Id="rId6" Target="../media/image79.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80.png" Type="http://schemas.openxmlformats.org/officeDocument/2006/relationships/image"/><Relationship Id="rId6" Target="../media/image81.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7.png" Type="http://schemas.openxmlformats.org/officeDocument/2006/relationships/image"/><Relationship Id="rId11" Target="../media/image88.png" Type="http://schemas.openxmlformats.org/officeDocument/2006/relationships/image"/><Relationship Id="rId2" Target="../media/image1.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82.png" Type="http://schemas.openxmlformats.org/officeDocument/2006/relationships/image"/><Relationship Id="rId6" Target="../media/image83.png" Type="http://schemas.openxmlformats.org/officeDocument/2006/relationships/image"/><Relationship Id="rId7" Target="../media/image84.png" Type="http://schemas.openxmlformats.org/officeDocument/2006/relationships/image"/><Relationship Id="rId8" Target="../media/image85.png" Type="http://schemas.openxmlformats.org/officeDocument/2006/relationships/image"/><Relationship Id="rId9" Target="../media/image86.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89.png" Type="http://schemas.openxmlformats.org/officeDocument/2006/relationships/image"/><Relationship Id="rId6" Target="../media/image90.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1.png" Type="http://schemas.openxmlformats.org/officeDocument/2006/relationships/image"/><Relationship Id="rId6" Target="../media/image9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202251"/>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a:solidFill>
                <a:srgbClr val="000000"/>
              </a:solidFill>
            </a:ln>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4236347" y="5872705"/>
            <a:ext cx="9815307" cy="1091030"/>
          </a:xfrm>
          <a:prstGeom prst="rect">
            <a:avLst/>
          </a:prstGeom>
        </p:spPr>
        <p:txBody>
          <a:bodyPr anchor="t" rtlCol="false" tIns="0" lIns="0" bIns="0" rIns="0">
            <a:spAutoFit/>
          </a:bodyPr>
          <a:lstStyle/>
          <a:p>
            <a:pPr algn="ctr">
              <a:lnSpc>
                <a:spcPts val="8887"/>
              </a:lnSpc>
            </a:pPr>
            <a:r>
              <a:rPr lang="en-US" sz="6440" spc="631">
                <a:solidFill>
                  <a:srgbClr val="231F20"/>
                </a:solidFill>
                <a:latin typeface="Oswald Bold"/>
              </a:rPr>
              <a:t>PLATINUM CHALLENGE</a:t>
            </a:r>
          </a:p>
        </p:txBody>
      </p:sp>
      <p:sp>
        <p:nvSpPr>
          <p:cNvPr name="TextBox 9" id="9"/>
          <p:cNvSpPr txBox="true"/>
          <p:nvPr/>
        </p:nvSpPr>
        <p:spPr>
          <a:xfrm rot="0">
            <a:off x="4236347" y="3438109"/>
            <a:ext cx="9815307" cy="2420983"/>
          </a:xfrm>
          <a:prstGeom prst="rect">
            <a:avLst/>
          </a:prstGeom>
        </p:spPr>
        <p:txBody>
          <a:bodyPr anchor="t" rtlCol="false" tIns="0" lIns="0" bIns="0" rIns="0">
            <a:spAutoFit/>
          </a:bodyPr>
          <a:lstStyle/>
          <a:p>
            <a:pPr algn="ctr">
              <a:lnSpc>
                <a:spcPts val="9748"/>
              </a:lnSpc>
            </a:pPr>
            <a:r>
              <a:rPr lang="en-US" sz="7063" spc="692">
                <a:solidFill>
                  <a:srgbClr val="231F20"/>
                </a:solidFill>
                <a:latin typeface="Oswald Bold"/>
              </a:rPr>
              <a:t>BINAR</a:t>
            </a:r>
          </a:p>
          <a:p>
            <a:pPr algn="ctr">
              <a:lnSpc>
                <a:spcPts val="9748"/>
              </a:lnSpc>
            </a:pPr>
            <a:r>
              <a:rPr lang="en-US" sz="7063" spc="692">
                <a:solidFill>
                  <a:srgbClr val="231F20"/>
                </a:solidFill>
                <a:latin typeface="Oswald Bold"/>
              </a:rPr>
              <a:t>KELOMPOK 6</a:t>
            </a:r>
          </a:p>
        </p:txBody>
      </p:sp>
      <p:sp>
        <p:nvSpPr>
          <p:cNvPr name="TextBox 10" id="10"/>
          <p:cNvSpPr txBox="true"/>
          <p:nvPr/>
        </p:nvSpPr>
        <p:spPr>
          <a:xfrm rot="0">
            <a:off x="4236347" y="7487314"/>
            <a:ext cx="6751893" cy="901376"/>
          </a:xfrm>
          <a:prstGeom prst="rect">
            <a:avLst/>
          </a:prstGeom>
        </p:spPr>
        <p:txBody>
          <a:bodyPr anchor="t" rtlCol="false" tIns="0" lIns="0" bIns="0" rIns="0">
            <a:spAutoFit/>
          </a:bodyPr>
          <a:lstStyle/>
          <a:p>
            <a:pPr algn="just">
              <a:lnSpc>
                <a:spcPts val="3661"/>
              </a:lnSpc>
            </a:pPr>
            <a:r>
              <a:rPr lang="en-US" sz="2653" spc="140">
                <a:solidFill>
                  <a:srgbClr val="231F20"/>
                </a:solidFill>
                <a:latin typeface="Montserrat Classic Bold"/>
              </a:rPr>
              <a:t>I NYOMAN PUTRA MAHARDDHIKA</a:t>
            </a:r>
          </a:p>
          <a:p>
            <a:pPr algn="just">
              <a:lnSpc>
                <a:spcPts val="3661"/>
              </a:lnSpc>
            </a:pPr>
            <a:r>
              <a:rPr lang="en-US" sz="2653" spc="140">
                <a:solidFill>
                  <a:srgbClr val="231F20"/>
                </a:solidFill>
                <a:latin typeface="Montserrat Classic Bold"/>
              </a:rPr>
              <a:t>KHAIRINA YASMINE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122760" y="9283165"/>
            <a:ext cx="7581313" cy="516424"/>
          </a:xfrm>
          <a:custGeom>
            <a:avLst/>
            <a:gdLst/>
            <a:ahLst/>
            <a:cxnLst/>
            <a:rect r="r" b="b" t="t" l="l"/>
            <a:pathLst>
              <a:path h="516424" w="7581313">
                <a:moveTo>
                  <a:pt x="0" y="0"/>
                </a:moveTo>
                <a:lnTo>
                  <a:pt x="7581313" y="0"/>
                </a:lnTo>
                <a:lnTo>
                  <a:pt x="7581313" y="516423"/>
                </a:lnTo>
                <a:lnTo>
                  <a:pt x="0" y="516423"/>
                </a:lnTo>
                <a:lnTo>
                  <a:pt x="0" y="0"/>
                </a:lnTo>
                <a:close/>
              </a:path>
            </a:pathLst>
          </a:custGeom>
          <a:blipFill>
            <a:blip r:embed="rId5"/>
            <a:stretch>
              <a:fillRect l="-7043" t="-193890" r="-7888" b="-39340"/>
            </a:stretch>
          </a:blipFill>
        </p:spPr>
      </p:sp>
      <p:sp>
        <p:nvSpPr>
          <p:cNvPr name="Freeform 5" id="5"/>
          <p:cNvSpPr/>
          <p:nvPr/>
        </p:nvSpPr>
        <p:spPr>
          <a:xfrm flipH="false" flipV="false" rot="3407869">
            <a:off x="-4935746" y="10369356"/>
            <a:ext cx="12471670" cy="5351480"/>
          </a:xfrm>
          <a:custGeom>
            <a:avLst/>
            <a:gdLst/>
            <a:ahLst/>
            <a:cxnLst/>
            <a:rect r="r" b="b" t="t" l="l"/>
            <a:pathLst>
              <a:path h="5351480" w="12471670">
                <a:moveTo>
                  <a:pt x="0" y="0"/>
                </a:moveTo>
                <a:lnTo>
                  <a:pt x="12471670" y="0"/>
                </a:lnTo>
                <a:lnTo>
                  <a:pt x="12471670" y="5351481"/>
                </a:lnTo>
                <a:lnTo>
                  <a:pt x="0" y="53514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530604" y="2291033"/>
            <a:ext cx="3137768" cy="5762083"/>
          </a:xfrm>
          <a:custGeom>
            <a:avLst/>
            <a:gdLst/>
            <a:ahLst/>
            <a:cxnLst/>
            <a:rect r="r" b="b" t="t" l="l"/>
            <a:pathLst>
              <a:path h="5762083" w="3137768">
                <a:moveTo>
                  <a:pt x="0" y="0"/>
                </a:moveTo>
                <a:lnTo>
                  <a:pt x="3137768" y="0"/>
                </a:lnTo>
                <a:lnTo>
                  <a:pt x="3137768" y="5762084"/>
                </a:lnTo>
                <a:lnTo>
                  <a:pt x="0" y="5762084"/>
                </a:lnTo>
                <a:lnTo>
                  <a:pt x="0" y="0"/>
                </a:lnTo>
                <a:close/>
              </a:path>
            </a:pathLst>
          </a:custGeom>
          <a:blipFill>
            <a:blip r:embed="rId6"/>
            <a:stretch>
              <a:fillRect l="0" t="0" r="0" b="0"/>
            </a:stretch>
          </a:blipFill>
        </p:spPr>
      </p:sp>
      <p:sp>
        <p:nvSpPr>
          <p:cNvPr name="Freeform 7" id="7"/>
          <p:cNvSpPr/>
          <p:nvPr/>
        </p:nvSpPr>
        <p:spPr>
          <a:xfrm flipH="false" flipV="false" rot="0">
            <a:off x="10421149" y="2291033"/>
            <a:ext cx="6984534" cy="6967267"/>
          </a:xfrm>
          <a:custGeom>
            <a:avLst/>
            <a:gdLst/>
            <a:ahLst/>
            <a:cxnLst/>
            <a:rect r="r" b="b" t="t" l="l"/>
            <a:pathLst>
              <a:path h="6967267" w="6984534">
                <a:moveTo>
                  <a:pt x="0" y="0"/>
                </a:moveTo>
                <a:lnTo>
                  <a:pt x="6984534" y="0"/>
                </a:lnTo>
                <a:lnTo>
                  <a:pt x="6984534" y="6967267"/>
                </a:lnTo>
                <a:lnTo>
                  <a:pt x="0" y="6967267"/>
                </a:lnTo>
                <a:lnTo>
                  <a:pt x="0" y="0"/>
                </a:lnTo>
                <a:close/>
              </a:path>
            </a:pathLst>
          </a:custGeom>
          <a:blipFill>
            <a:blip r:embed="rId7"/>
            <a:stretch>
              <a:fillRect l="0" t="0" r="0" b="0"/>
            </a:stretch>
          </a:blipFill>
        </p:spPr>
      </p:sp>
      <p:sp>
        <p:nvSpPr>
          <p:cNvPr name="TextBox 8" id="8"/>
          <p:cNvSpPr txBox="true"/>
          <p:nvPr/>
        </p:nvSpPr>
        <p:spPr>
          <a:xfrm rot="0">
            <a:off x="779634" y="1021498"/>
            <a:ext cx="12384144" cy="596265"/>
          </a:xfrm>
          <a:prstGeom prst="rect">
            <a:avLst/>
          </a:prstGeom>
        </p:spPr>
        <p:txBody>
          <a:bodyPr anchor="t" rtlCol="false" tIns="0" lIns="0" bIns="0" rIns="0">
            <a:spAutoFit/>
          </a:bodyPr>
          <a:lstStyle/>
          <a:p>
            <a:pPr marL="0" indent="0" lvl="0">
              <a:lnSpc>
                <a:spcPts val="4514"/>
              </a:lnSpc>
            </a:pPr>
            <a:r>
              <a:rPr lang="en-US" sz="4299" spc="421">
                <a:solidFill>
                  <a:srgbClr val="231F20"/>
                </a:solidFill>
                <a:latin typeface="Oswald Bold"/>
              </a:rPr>
              <a:t>COMMON WORDS: POSITIVE SENTIMENT</a:t>
            </a:r>
          </a:p>
        </p:txBody>
      </p:sp>
      <p:sp>
        <p:nvSpPr>
          <p:cNvPr name="TextBox 9" id="9"/>
          <p:cNvSpPr txBox="true"/>
          <p:nvPr/>
        </p:nvSpPr>
        <p:spPr>
          <a:xfrm rot="0">
            <a:off x="779634" y="3400425"/>
            <a:ext cx="4735977" cy="1743075"/>
          </a:xfrm>
          <a:prstGeom prst="rect">
            <a:avLst/>
          </a:prstGeom>
        </p:spPr>
        <p:txBody>
          <a:bodyPr anchor="t" rtlCol="false" tIns="0" lIns="0" bIns="0" rIns="0">
            <a:spAutoFit/>
          </a:bodyPr>
          <a:lstStyle/>
          <a:p>
            <a:pPr>
              <a:lnSpc>
                <a:spcPts val="3450"/>
              </a:lnSpc>
            </a:pPr>
            <a:r>
              <a:rPr lang="en-US" sz="2500" spc="245">
                <a:solidFill>
                  <a:srgbClr val="231F20"/>
                </a:solidFill>
                <a:latin typeface="DM Sans"/>
              </a:rPr>
              <a:t>Melihat common words pada sentimen positif dengan library </a:t>
            </a:r>
            <a:r>
              <a:rPr lang="en-US" sz="2500" spc="245">
                <a:solidFill>
                  <a:srgbClr val="231F20"/>
                </a:solidFill>
                <a:latin typeface="DM Sans Bold"/>
              </a:rPr>
              <a:t>collections </a:t>
            </a:r>
            <a:r>
              <a:rPr lang="en-US" sz="2500" spc="245">
                <a:solidFill>
                  <a:srgbClr val="231F20"/>
                </a:solidFill>
                <a:latin typeface="DM Sans"/>
              </a:rPr>
              <a:t>dan </a:t>
            </a:r>
            <a:r>
              <a:rPr lang="en-US" sz="2500" spc="245">
                <a:solidFill>
                  <a:srgbClr val="231F20"/>
                </a:solidFill>
                <a:latin typeface="DM Sans Bold"/>
              </a:rPr>
              <a:t>wordcloud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122760" y="9283165"/>
            <a:ext cx="7581313" cy="516424"/>
          </a:xfrm>
          <a:custGeom>
            <a:avLst/>
            <a:gdLst/>
            <a:ahLst/>
            <a:cxnLst/>
            <a:rect r="r" b="b" t="t" l="l"/>
            <a:pathLst>
              <a:path h="516424" w="7581313">
                <a:moveTo>
                  <a:pt x="0" y="0"/>
                </a:moveTo>
                <a:lnTo>
                  <a:pt x="7581313" y="0"/>
                </a:lnTo>
                <a:lnTo>
                  <a:pt x="7581313" y="516423"/>
                </a:lnTo>
                <a:lnTo>
                  <a:pt x="0" y="516423"/>
                </a:lnTo>
                <a:lnTo>
                  <a:pt x="0" y="0"/>
                </a:lnTo>
                <a:close/>
              </a:path>
            </a:pathLst>
          </a:custGeom>
          <a:blipFill>
            <a:blip r:embed="rId5"/>
            <a:stretch>
              <a:fillRect l="-7043" t="-193890" r="-7888" b="-39340"/>
            </a:stretch>
          </a:blipFill>
        </p:spPr>
      </p:sp>
      <p:sp>
        <p:nvSpPr>
          <p:cNvPr name="Freeform 5" id="5"/>
          <p:cNvSpPr/>
          <p:nvPr/>
        </p:nvSpPr>
        <p:spPr>
          <a:xfrm flipH="false" flipV="false" rot="3407869">
            <a:off x="-4935746" y="10369356"/>
            <a:ext cx="12471670" cy="5351480"/>
          </a:xfrm>
          <a:custGeom>
            <a:avLst/>
            <a:gdLst/>
            <a:ahLst/>
            <a:cxnLst/>
            <a:rect r="r" b="b" t="t" l="l"/>
            <a:pathLst>
              <a:path h="5351480" w="12471670">
                <a:moveTo>
                  <a:pt x="0" y="0"/>
                </a:moveTo>
                <a:lnTo>
                  <a:pt x="12471670" y="0"/>
                </a:lnTo>
                <a:lnTo>
                  <a:pt x="12471670" y="5351481"/>
                </a:lnTo>
                <a:lnTo>
                  <a:pt x="0" y="53514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530604" y="2272805"/>
            <a:ext cx="3171655" cy="5741390"/>
          </a:xfrm>
          <a:custGeom>
            <a:avLst/>
            <a:gdLst/>
            <a:ahLst/>
            <a:cxnLst/>
            <a:rect r="r" b="b" t="t" l="l"/>
            <a:pathLst>
              <a:path h="5741390" w="3171655">
                <a:moveTo>
                  <a:pt x="0" y="0"/>
                </a:moveTo>
                <a:lnTo>
                  <a:pt x="3171656" y="0"/>
                </a:lnTo>
                <a:lnTo>
                  <a:pt x="3171656" y="5741390"/>
                </a:lnTo>
                <a:lnTo>
                  <a:pt x="0" y="5741390"/>
                </a:lnTo>
                <a:lnTo>
                  <a:pt x="0" y="0"/>
                </a:lnTo>
                <a:close/>
              </a:path>
            </a:pathLst>
          </a:custGeom>
          <a:blipFill>
            <a:blip r:embed="rId6"/>
            <a:stretch>
              <a:fillRect l="0" t="0" r="0" b="0"/>
            </a:stretch>
          </a:blipFill>
        </p:spPr>
      </p:sp>
      <p:sp>
        <p:nvSpPr>
          <p:cNvPr name="Freeform 7" id="7"/>
          <p:cNvSpPr/>
          <p:nvPr/>
        </p:nvSpPr>
        <p:spPr>
          <a:xfrm flipH="false" flipV="false" rot="0">
            <a:off x="10450742" y="2272805"/>
            <a:ext cx="6925349" cy="6985495"/>
          </a:xfrm>
          <a:custGeom>
            <a:avLst/>
            <a:gdLst/>
            <a:ahLst/>
            <a:cxnLst/>
            <a:rect r="r" b="b" t="t" l="l"/>
            <a:pathLst>
              <a:path h="6985495" w="6925349">
                <a:moveTo>
                  <a:pt x="0" y="0"/>
                </a:moveTo>
                <a:lnTo>
                  <a:pt x="6925349" y="0"/>
                </a:lnTo>
                <a:lnTo>
                  <a:pt x="6925349" y="6985495"/>
                </a:lnTo>
                <a:lnTo>
                  <a:pt x="0" y="6985495"/>
                </a:lnTo>
                <a:lnTo>
                  <a:pt x="0" y="0"/>
                </a:lnTo>
                <a:close/>
              </a:path>
            </a:pathLst>
          </a:custGeom>
          <a:blipFill>
            <a:blip r:embed="rId7"/>
            <a:stretch>
              <a:fillRect l="0" t="0" r="0" b="0"/>
            </a:stretch>
          </a:blipFill>
        </p:spPr>
      </p:sp>
      <p:sp>
        <p:nvSpPr>
          <p:cNvPr name="TextBox 8" id="8"/>
          <p:cNvSpPr txBox="true"/>
          <p:nvPr/>
        </p:nvSpPr>
        <p:spPr>
          <a:xfrm rot="0">
            <a:off x="779634" y="1021498"/>
            <a:ext cx="12384144" cy="596265"/>
          </a:xfrm>
          <a:prstGeom prst="rect">
            <a:avLst/>
          </a:prstGeom>
        </p:spPr>
        <p:txBody>
          <a:bodyPr anchor="t" rtlCol="false" tIns="0" lIns="0" bIns="0" rIns="0">
            <a:spAutoFit/>
          </a:bodyPr>
          <a:lstStyle/>
          <a:p>
            <a:pPr marL="0" indent="0" lvl="0">
              <a:lnSpc>
                <a:spcPts val="4514"/>
              </a:lnSpc>
            </a:pPr>
            <a:r>
              <a:rPr lang="en-US" sz="4299" spc="421">
                <a:solidFill>
                  <a:srgbClr val="231F20"/>
                </a:solidFill>
                <a:latin typeface="Oswald Bold"/>
              </a:rPr>
              <a:t>COMMON WORDS: NEGATIVE SENTIMENT</a:t>
            </a:r>
          </a:p>
        </p:txBody>
      </p:sp>
      <p:sp>
        <p:nvSpPr>
          <p:cNvPr name="TextBox 9" id="9"/>
          <p:cNvSpPr txBox="true"/>
          <p:nvPr/>
        </p:nvSpPr>
        <p:spPr>
          <a:xfrm rot="0">
            <a:off x="779634" y="3400425"/>
            <a:ext cx="4735977" cy="1743075"/>
          </a:xfrm>
          <a:prstGeom prst="rect">
            <a:avLst/>
          </a:prstGeom>
        </p:spPr>
        <p:txBody>
          <a:bodyPr anchor="t" rtlCol="false" tIns="0" lIns="0" bIns="0" rIns="0">
            <a:spAutoFit/>
          </a:bodyPr>
          <a:lstStyle/>
          <a:p>
            <a:pPr>
              <a:lnSpc>
                <a:spcPts val="3450"/>
              </a:lnSpc>
            </a:pPr>
            <a:r>
              <a:rPr lang="en-US" sz="2500" spc="245">
                <a:solidFill>
                  <a:srgbClr val="231F20"/>
                </a:solidFill>
                <a:latin typeface="DM Sans"/>
              </a:rPr>
              <a:t>Melihat common words pada sentimen negatif dengan library </a:t>
            </a:r>
            <a:r>
              <a:rPr lang="en-US" sz="2500" spc="245">
                <a:solidFill>
                  <a:srgbClr val="231F20"/>
                </a:solidFill>
                <a:latin typeface="DM Sans Bold"/>
              </a:rPr>
              <a:t>collections </a:t>
            </a:r>
            <a:r>
              <a:rPr lang="en-US" sz="2500" spc="245">
                <a:solidFill>
                  <a:srgbClr val="231F20"/>
                </a:solidFill>
                <a:latin typeface="DM Sans"/>
              </a:rPr>
              <a:t>dan </a:t>
            </a:r>
            <a:r>
              <a:rPr lang="en-US" sz="2500" spc="245">
                <a:solidFill>
                  <a:srgbClr val="231F20"/>
                </a:solidFill>
                <a:latin typeface="DM Sans Bold"/>
              </a:rPr>
              <a:t>wordcloud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122760" y="9283165"/>
            <a:ext cx="7581313" cy="516424"/>
          </a:xfrm>
          <a:custGeom>
            <a:avLst/>
            <a:gdLst/>
            <a:ahLst/>
            <a:cxnLst/>
            <a:rect r="r" b="b" t="t" l="l"/>
            <a:pathLst>
              <a:path h="516424" w="7581313">
                <a:moveTo>
                  <a:pt x="0" y="0"/>
                </a:moveTo>
                <a:lnTo>
                  <a:pt x="7581313" y="0"/>
                </a:lnTo>
                <a:lnTo>
                  <a:pt x="7581313" y="516423"/>
                </a:lnTo>
                <a:lnTo>
                  <a:pt x="0" y="516423"/>
                </a:lnTo>
                <a:lnTo>
                  <a:pt x="0" y="0"/>
                </a:lnTo>
                <a:close/>
              </a:path>
            </a:pathLst>
          </a:custGeom>
          <a:blipFill>
            <a:blip r:embed="rId5"/>
            <a:stretch>
              <a:fillRect l="-7043" t="-193890" r="-7888" b="-39340"/>
            </a:stretch>
          </a:blipFill>
        </p:spPr>
      </p:sp>
      <p:sp>
        <p:nvSpPr>
          <p:cNvPr name="Freeform 5" id="5"/>
          <p:cNvSpPr/>
          <p:nvPr/>
        </p:nvSpPr>
        <p:spPr>
          <a:xfrm flipH="false" flipV="false" rot="3407869">
            <a:off x="-4935746" y="10369356"/>
            <a:ext cx="12471670" cy="5351480"/>
          </a:xfrm>
          <a:custGeom>
            <a:avLst/>
            <a:gdLst/>
            <a:ahLst/>
            <a:cxnLst/>
            <a:rect r="r" b="b" t="t" l="l"/>
            <a:pathLst>
              <a:path h="5351480" w="12471670">
                <a:moveTo>
                  <a:pt x="0" y="0"/>
                </a:moveTo>
                <a:lnTo>
                  <a:pt x="12471670" y="0"/>
                </a:lnTo>
                <a:lnTo>
                  <a:pt x="12471670" y="5351481"/>
                </a:lnTo>
                <a:lnTo>
                  <a:pt x="0" y="53514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495379" y="2307113"/>
            <a:ext cx="3172994" cy="5746003"/>
          </a:xfrm>
          <a:custGeom>
            <a:avLst/>
            <a:gdLst/>
            <a:ahLst/>
            <a:cxnLst/>
            <a:rect r="r" b="b" t="t" l="l"/>
            <a:pathLst>
              <a:path h="5746003" w="3172994">
                <a:moveTo>
                  <a:pt x="0" y="0"/>
                </a:moveTo>
                <a:lnTo>
                  <a:pt x="3172993" y="0"/>
                </a:lnTo>
                <a:lnTo>
                  <a:pt x="3172993" y="5746004"/>
                </a:lnTo>
                <a:lnTo>
                  <a:pt x="0" y="5746004"/>
                </a:lnTo>
                <a:lnTo>
                  <a:pt x="0" y="0"/>
                </a:lnTo>
                <a:close/>
              </a:path>
            </a:pathLst>
          </a:custGeom>
          <a:blipFill>
            <a:blip r:embed="rId6"/>
            <a:stretch>
              <a:fillRect l="0" t="0" r="0" b="0"/>
            </a:stretch>
          </a:blipFill>
        </p:spPr>
      </p:sp>
      <p:sp>
        <p:nvSpPr>
          <p:cNvPr name="Freeform 7" id="7"/>
          <p:cNvSpPr/>
          <p:nvPr/>
        </p:nvSpPr>
        <p:spPr>
          <a:xfrm flipH="false" flipV="false" rot="0">
            <a:off x="10402164" y="2307113"/>
            <a:ext cx="6857136" cy="6951187"/>
          </a:xfrm>
          <a:custGeom>
            <a:avLst/>
            <a:gdLst/>
            <a:ahLst/>
            <a:cxnLst/>
            <a:rect r="r" b="b" t="t" l="l"/>
            <a:pathLst>
              <a:path h="6951187" w="6857136">
                <a:moveTo>
                  <a:pt x="0" y="0"/>
                </a:moveTo>
                <a:lnTo>
                  <a:pt x="6857136" y="0"/>
                </a:lnTo>
                <a:lnTo>
                  <a:pt x="6857136" y="6951187"/>
                </a:lnTo>
                <a:lnTo>
                  <a:pt x="0" y="6951187"/>
                </a:lnTo>
                <a:lnTo>
                  <a:pt x="0" y="0"/>
                </a:lnTo>
                <a:close/>
              </a:path>
            </a:pathLst>
          </a:custGeom>
          <a:blipFill>
            <a:blip r:embed="rId7"/>
            <a:stretch>
              <a:fillRect l="0" t="0" r="0" b="0"/>
            </a:stretch>
          </a:blipFill>
        </p:spPr>
      </p:sp>
      <p:sp>
        <p:nvSpPr>
          <p:cNvPr name="TextBox 8" id="8"/>
          <p:cNvSpPr txBox="true"/>
          <p:nvPr/>
        </p:nvSpPr>
        <p:spPr>
          <a:xfrm rot="0">
            <a:off x="779634" y="1021498"/>
            <a:ext cx="12384144" cy="596265"/>
          </a:xfrm>
          <a:prstGeom prst="rect">
            <a:avLst/>
          </a:prstGeom>
        </p:spPr>
        <p:txBody>
          <a:bodyPr anchor="t" rtlCol="false" tIns="0" lIns="0" bIns="0" rIns="0">
            <a:spAutoFit/>
          </a:bodyPr>
          <a:lstStyle/>
          <a:p>
            <a:pPr marL="0" indent="0" lvl="0">
              <a:lnSpc>
                <a:spcPts val="4514"/>
              </a:lnSpc>
            </a:pPr>
            <a:r>
              <a:rPr lang="en-US" sz="4299" spc="421">
                <a:solidFill>
                  <a:srgbClr val="231F20"/>
                </a:solidFill>
                <a:latin typeface="Oswald Bold"/>
              </a:rPr>
              <a:t>COMMON WORDS: NEUTRAL SENTIMENT</a:t>
            </a:r>
          </a:p>
        </p:txBody>
      </p:sp>
      <p:sp>
        <p:nvSpPr>
          <p:cNvPr name="TextBox 9" id="9"/>
          <p:cNvSpPr txBox="true"/>
          <p:nvPr/>
        </p:nvSpPr>
        <p:spPr>
          <a:xfrm rot="0">
            <a:off x="779634" y="3400425"/>
            <a:ext cx="4735977" cy="1743075"/>
          </a:xfrm>
          <a:prstGeom prst="rect">
            <a:avLst/>
          </a:prstGeom>
        </p:spPr>
        <p:txBody>
          <a:bodyPr anchor="t" rtlCol="false" tIns="0" lIns="0" bIns="0" rIns="0">
            <a:spAutoFit/>
          </a:bodyPr>
          <a:lstStyle/>
          <a:p>
            <a:pPr>
              <a:lnSpc>
                <a:spcPts val="3450"/>
              </a:lnSpc>
            </a:pPr>
            <a:r>
              <a:rPr lang="en-US" sz="2500" spc="245">
                <a:solidFill>
                  <a:srgbClr val="231F20"/>
                </a:solidFill>
                <a:latin typeface="DM Sans"/>
              </a:rPr>
              <a:t>Melihat common words pada sentimen netral dengan library </a:t>
            </a:r>
            <a:r>
              <a:rPr lang="en-US" sz="2500" spc="245">
                <a:solidFill>
                  <a:srgbClr val="231F20"/>
                </a:solidFill>
                <a:latin typeface="DM Sans Bold"/>
              </a:rPr>
              <a:t>collections </a:t>
            </a:r>
            <a:r>
              <a:rPr lang="en-US" sz="2500" spc="245">
                <a:solidFill>
                  <a:srgbClr val="231F20"/>
                </a:solidFill>
                <a:latin typeface="DM Sans"/>
              </a:rPr>
              <a:t>dan </a:t>
            </a:r>
            <a:r>
              <a:rPr lang="en-US" sz="2500" spc="245">
                <a:solidFill>
                  <a:srgbClr val="231F20"/>
                </a:solidFill>
                <a:latin typeface="DM Sans Bold"/>
              </a:rPr>
              <a:t>wordcloud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20102" y="3030981"/>
            <a:ext cx="12057353"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NEURAL NETWORK</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720102" y="4905847"/>
            <a:ext cx="10951206" cy="993169"/>
          </a:xfrm>
          <a:prstGeom prst="rect">
            <a:avLst/>
          </a:prstGeom>
        </p:spPr>
        <p:txBody>
          <a:bodyPr anchor="t" rtlCol="false" tIns="0" lIns="0" bIns="0" rIns="0">
            <a:spAutoFit/>
          </a:bodyPr>
          <a:lstStyle/>
          <a:p>
            <a:pPr algn="l">
              <a:lnSpc>
                <a:spcPts val="3999"/>
              </a:lnSpc>
            </a:pPr>
            <a:r>
              <a:rPr lang="en-US" sz="2898" spc="284">
                <a:solidFill>
                  <a:srgbClr val="F5FFF5"/>
                </a:solidFill>
                <a:latin typeface="DM Sans"/>
              </a:rPr>
              <a:t>Model analisis Sentimen dengan metode Neural Network menggunakan Jupyter Lab</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757705" y="10393122"/>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4901876"/>
            <a:ext cx="15185873" cy="3733938"/>
          </a:xfrm>
          <a:custGeom>
            <a:avLst/>
            <a:gdLst/>
            <a:ahLst/>
            <a:cxnLst/>
            <a:rect r="r" b="b" t="t" l="l"/>
            <a:pathLst>
              <a:path h="3733938" w="15185873">
                <a:moveTo>
                  <a:pt x="0" y="0"/>
                </a:moveTo>
                <a:lnTo>
                  <a:pt x="15185873" y="0"/>
                </a:lnTo>
                <a:lnTo>
                  <a:pt x="15185873" y="3733938"/>
                </a:lnTo>
                <a:lnTo>
                  <a:pt x="0" y="3733938"/>
                </a:lnTo>
                <a:lnTo>
                  <a:pt x="0" y="0"/>
                </a:lnTo>
                <a:close/>
              </a:path>
            </a:pathLst>
          </a:custGeom>
          <a:blipFill>
            <a:blip r:embed="rId5"/>
            <a:stretch>
              <a:fillRect l="0" t="0" r="0" b="0"/>
            </a:stretch>
          </a:blipFill>
        </p:spPr>
      </p:sp>
      <p:sp>
        <p:nvSpPr>
          <p:cNvPr name="TextBox 6" id="6"/>
          <p:cNvSpPr txBox="true"/>
          <p:nvPr/>
        </p:nvSpPr>
        <p:spPr>
          <a:xfrm rot="0">
            <a:off x="717332" y="829631"/>
            <a:ext cx="8135503" cy="695325"/>
          </a:xfrm>
          <a:prstGeom prst="rect">
            <a:avLst/>
          </a:prstGeom>
        </p:spPr>
        <p:txBody>
          <a:bodyPr anchor="t" rtlCol="false" tIns="0" lIns="0" bIns="0" rIns="0">
            <a:spAutoFit/>
          </a:bodyPr>
          <a:lstStyle/>
          <a:p>
            <a:pPr marL="0" indent="0" lvl="0">
              <a:lnSpc>
                <a:spcPts val="5250"/>
              </a:lnSpc>
            </a:pPr>
            <a:r>
              <a:rPr lang="en-US" sz="5000" spc="490">
                <a:solidFill>
                  <a:srgbClr val="231F20"/>
                </a:solidFill>
                <a:latin typeface="Oswald Bold"/>
              </a:rPr>
              <a:t>NEURAL NETWORK</a:t>
            </a:r>
          </a:p>
        </p:txBody>
      </p:sp>
      <p:sp>
        <p:nvSpPr>
          <p:cNvPr name="TextBox 7" id="7"/>
          <p:cNvSpPr txBox="true"/>
          <p:nvPr/>
        </p:nvSpPr>
        <p:spPr>
          <a:xfrm rot="0">
            <a:off x="1852782" y="2346890"/>
            <a:ext cx="6414419" cy="1669161"/>
          </a:xfrm>
          <a:prstGeom prst="rect">
            <a:avLst/>
          </a:prstGeom>
        </p:spPr>
        <p:txBody>
          <a:bodyPr anchor="t" rtlCol="false" tIns="0" lIns="0" bIns="0" rIns="0">
            <a:spAutoFit/>
          </a:bodyPr>
          <a:lstStyle/>
          <a:p>
            <a:pPr algn="l" marL="0" indent="0" lvl="0">
              <a:lnSpc>
                <a:spcPts val="3311"/>
              </a:lnSpc>
              <a:spcBef>
                <a:spcPct val="0"/>
              </a:spcBef>
            </a:pPr>
            <a:r>
              <a:rPr lang="en-US" sz="2400" spc="235">
                <a:solidFill>
                  <a:srgbClr val="231F20"/>
                </a:solidFill>
                <a:latin typeface="DM Sans Bold"/>
              </a:rPr>
              <a:t>Neural network merupakan model penalaran algoritma mesin yang terinspirasi dari bagaimana neuron dalam otak manusia bekerja.</a:t>
            </a:r>
          </a:p>
        </p:txBody>
      </p:sp>
      <p:sp>
        <p:nvSpPr>
          <p:cNvPr name="TextBox 8" id="8"/>
          <p:cNvSpPr txBox="true"/>
          <p:nvPr/>
        </p:nvSpPr>
        <p:spPr>
          <a:xfrm rot="0">
            <a:off x="9427170" y="2346890"/>
            <a:ext cx="6414419" cy="1669161"/>
          </a:xfrm>
          <a:prstGeom prst="rect">
            <a:avLst/>
          </a:prstGeom>
        </p:spPr>
        <p:txBody>
          <a:bodyPr anchor="t" rtlCol="false" tIns="0" lIns="0" bIns="0" rIns="0">
            <a:spAutoFit/>
          </a:bodyPr>
          <a:lstStyle/>
          <a:p>
            <a:pPr algn="l" marL="0" indent="0" lvl="0">
              <a:lnSpc>
                <a:spcPts val="3311"/>
              </a:lnSpc>
              <a:spcBef>
                <a:spcPct val="0"/>
              </a:spcBef>
            </a:pPr>
            <a:r>
              <a:rPr lang="en-US" sz="2400" spc="235">
                <a:solidFill>
                  <a:srgbClr val="231F20"/>
                </a:solidFill>
                <a:latin typeface="DM Sans Bold"/>
              </a:rPr>
              <a:t>Tiap neuron pada otak manusia saling berhubungan dan informasi mengalir dari setiap neuron tersebut.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1448202" y="-4015711"/>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5530777" y="10997085"/>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05058" y="2202778"/>
            <a:ext cx="8297171" cy="4169328"/>
          </a:xfrm>
          <a:custGeom>
            <a:avLst/>
            <a:gdLst/>
            <a:ahLst/>
            <a:cxnLst/>
            <a:rect r="r" b="b" t="t" l="l"/>
            <a:pathLst>
              <a:path h="4169328" w="8297171">
                <a:moveTo>
                  <a:pt x="0" y="0"/>
                </a:moveTo>
                <a:lnTo>
                  <a:pt x="8297171" y="0"/>
                </a:lnTo>
                <a:lnTo>
                  <a:pt x="8297171" y="4169328"/>
                </a:lnTo>
                <a:lnTo>
                  <a:pt x="0" y="4169328"/>
                </a:lnTo>
                <a:lnTo>
                  <a:pt x="0" y="0"/>
                </a:lnTo>
                <a:close/>
              </a:path>
            </a:pathLst>
          </a:custGeom>
          <a:blipFill>
            <a:blip r:embed="rId5"/>
            <a:stretch>
              <a:fillRect l="0" t="0" r="0" b="0"/>
            </a:stretch>
          </a:blipFill>
        </p:spPr>
      </p:sp>
      <p:sp>
        <p:nvSpPr>
          <p:cNvPr name="TextBox 6" id="6"/>
          <p:cNvSpPr txBox="true"/>
          <p:nvPr/>
        </p:nvSpPr>
        <p:spPr>
          <a:xfrm rot="0">
            <a:off x="9002229" y="829631"/>
            <a:ext cx="8135503" cy="695325"/>
          </a:xfrm>
          <a:prstGeom prst="rect">
            <a:avLst/>
          </a:prstGeom>
        </p:spPr>
        <p:txBody>
          <a:bodyPr anchor="t" rtlCol="false" tIns="0" lIns="0" bIns="0" rIns="0">
            <a:spAutoFit/>
          </a:bodyPr>
          <a:lstStyle/>
          <a:p>
            <a:pPr algn="r" marL="0" indent="0" lvl="0">
              <a:lnSpc>
                <a:spcPts val="5250"/>
              </a:lnSpc>
            </a:pPr>
            <a:r>
              <a:rPr lang="en-US" sz="5000" spc="490">
                <a:solidFill>
                  <a:srgbClr val="231F20"/>
                </a:solidFill>
                <a:latin typeface="Oswald Bold"/>
              </a:rPr>
              <a:t>NEURAL NETWORK</a:t>
            </a:r>
          </a:p>
        </p:txBody>
      </p:sp>
      <p:sp>
        <p:nvSpPr>
          <p:cNvPr name="TextBox 7" id="7"/>
          <p:cNvSpPr txBox="true"/>
          <p:nvPr/>
        </p:nvSpPr>
        <p:spPr>
          <a:xfrm rot="0">
            <a:off x="12937460" y="1690333"/>
            <a:ext cx="4183826" cy="512445"/>
          </a:xfrm>
          <a:prstGeom prst="rect">
            <a:avLst/>
          </a:prstGeom>
        </p:spPr>
        <p:txBody>
          <a:bodyPr anchor="t" rtlCol="false" tIns="0" lIns="0" bIns="0" rIns="0">
            <a:spAutoFit/>
          </a:bodyPr>
          <a:lstStyle/>
          <a:p>
            <a:pPr algn="r" marL="0" indent="0" lvl="0">
              <a:lnSpc>
                <a:spcPts val="4140"/>
              </a:lnSpc>
              <a:spcBef>
                <a:spcPct val="0"/>
              </a:spcBef>
            </a:pPr>
            <a:r>
              <a:rPr lang="en-US" sz="3000" spc="294">
                <a:solidFill>
                  <a:srgbClr val="231F20"/>
                </a:solidFill>
                <a:latin typeface="DM Sans Bold"/>
              </a:rPr>
              <a:t>ARCHITECTURES</a:t>
            </a:r>
          </a:p>
        </p:txBody>
      </p:sp>
      <p:sp>
        <p:nvSpPr>
          <p:cNvPr name="TextBox 8" id="8"/>
          <p:cNvSpPr txBox="true"/>
          <p:nvPr/>
        </p:nvSpPr>
        <p:spPr>
          <a:xfrm rot="0">
            <a:off x="902961" y="7077275"/>
            <a:ext cx="8233357" cy="1304925"/>
          </a:xfrm>
          <a:prstGeom prst="rect">
            <a:avLst/>
          </a:prstGeom>
        </p:spPr>
        <p:txBody>
          <a:bodyPr anchor="t" rtlCol="false" tIns="0" lIns="0" bIns="0" rIns="0">
            <a:spAutoFit/>
          </a:bodyPr>
          <a:lstStyle/>
          <a:p>
            <a:pPr>
              <a:lnSpc>
                <a:spcPts val="3450"/>
              </a:lnSpc>
            </a:pPr>
            <a:r>
              <a:rPr lang="en-US" sz="2500" spc="245">
                <a:solidFill>
                  <a:srgbClr val="231F20"/>
                </a:solidFill>
                <a:latin typeface="DM Sans Bold"/>
              </a:rPr>
              <a:t>Input layer: </a:t>
            </a:r>
            <a:r>
              <a:rPr lang="en-US" sz="2500" spc="245">
                <a:solidFill>
                  <a:srgbClr val="231F20"/>
                </a:solidFill>
                <a:latin typeface="DM Sans"/>
              </a:rPr>
              <a:t>input sinyal atau data</a:t>
            </a:r>
          </a:p>
          <a:p>
            <a:pPr>
              <a:lnSpc>
                <a:spcPts val="3450"/>
              </a:lnSpc>
            </a:pPr>
            <a:r>
              <a:rPr lang="en-US" sz="2500" spc="245">
                <a:solidFill>
                  <a:srgbClr val="231F20"/>
                </a:solidFill>
                <a:latin typeface="DM Sans Bold"/>
              </a:rPr>
              <a:t>Middle/hidden layer: </a:t>
            </a:r>
            <a:r>
              <a:rPr lang="en-US" sz="2500" spc="245">
                <a:solidFill>
                  <a:srgbClr val="231F20"/>
                </a:solidFill>
                <a:latin typeface="DM Sans"/>
              </a:rPr>
              <a:t>memproses input data</a:t>
            </a:r>
          </a:p>
          <a:p>
            <a:pPr algn="l" marL="0" indent="0" lvl="0">
              <a:lnSpc>
                <a:spcPts val="3450"/>
              </a:lnSpc>
              <a:spcBef>
                <a:spcPct val="0"/>
              </a:spcBef>
            </a:pPr>
            <a:r>
              <a:rPr lang="en-US" sz="2500" spc="245">
                <a:solidFill>
                  <a:srgbClr val="231F20"/>
                </a:solidFill>
                <a:latin typeface="DM Sans Bold"/>
              </a:rPr>
              <a:t>Output layer: </a:t>
            </a:r>
            <a:r>
              <a:rPr lang="en-US" sz="2500" spc="245">
                <a:solidFill>
                  <a:srgbClr val="231F20"/>
                </a:solidFill>
                <a:latin typeface="DM Sans"/>
              </a:rPr>
              <a:t>hasil data yang telah diproses</a:t>
            </a:r>
          </a:p>
        </p:txBody>
      </p:sp>
      <p:sp>
        <p:nvSpPr>
          <p:cNvPr name="TextBox 9" id="9"/>
          <p:cNvSpPr txBox="true"/>
          <p:nvPr/>
        </p:nvSpPr>
        <p:spPr>
          <a:xfrm rot="0">
            <a:off x="10275775" y="3572075"/>
            <a:ext cx="7458554" cy="4810125"/>
          </a:xfrm>
          <a:prstGeom prst="rect">
            <a:avLst/>
          </a:prstGeom>
        </p:spPr>
        <p:txBody>
          <a:bodyPr anchor="t" rtlCol="false" tIns="0" lIns="0" bIns="0" rIns="0">
            <a:spAutoFit/>
          </a:bodyPr>
          <a:lstStyle/>
          <a:p>
            <a:pPr marL="539753" indent="-269876" lvl="1">
              <a:lnSpc>
                <a:spcPts val="3450"/>
              </a:lnSpc>
              <a:buFont typeface="Arial"/>
              <a:buChar char="•"/>
            </a:pPr>
            <a:r>
              <a:rPr lang="en-US" sz="2500" spc="245">
                <a:solidFill>
                  <a:srgbClr val="231F20"/>
                </a:solidFill>
                <a:latin typeface="DM Sans"/>
              </a:rPr>
              <a:t>Setiap neuron saling terhubung, dan tiap koneksi memiliki </a:t>
            </a:r>
            <a:r>
              <a:rPr lang="en-US" sz="2500" spc="245">
                <a:solidFill>
                  <a:srgbClr val="231F20"/>
                </a:solidFill>
                <a:latin typeface="DM Sans Bold"/>
              </a:rPr>
              <a:t>weight </a:t>
            </a:r>
            <a:r>
              <a:rPr lang="en-US" sz="2500" spc="245">
                <a:solidFill>
                  <a:srgbClr val="231F20"/>
                </a:solidFill>
                <a:latin typeface="DM Sans"/>
              </a:rPr>
              <a:t>yang nilainya berbeda-beda</a:t>
            </a:r>
          </a:p>
          <a:p>
            <a:pPr marL="539753" indent="-269876" lvl="1">
              <a:lnSpc>
                <a:spcPts val="3450"/>
              </a:lnSpc>
              <a:buFont typeface="Arial"/>
              <a:buChar char="•"/>
            </a:pPr>
            <a:r>
              <a:rPr lang="en-US" sz="2500" spc="245">
                <a:solidFill>
                  <a:srgbClr val="231F20"/>
                </a:solidFill>
                <a:latin typeface="DM Sans"/>
              </a:rPr>
              <a:t>Tiap neuron menerima input dan melakukan operasi dot dengan sebuah weight, menjumlahkannya (</a:t>
            </a:r>
            <a:r>
              <a:rPr lang="en-US" sz="2500" spc="245">
                <a:solidFill>
                  <a:srgbClr val="231F20"/>
                </a:solidFill>
                <a:latin typeface="DM Sans Bold"/>
              </a:rPr>
              <a:t>weighted sum</a:t>
            </a:r>
            <a:r>
              <a:rPr lang="en-US" sz="2500" spc="245">
                <a:solidFill>
                  <a:srgbClr val="231F20"/>
                </a:solidFill>
                <a:latin typeface="DM Sans"/>
              </a:rPr>
              <a:t>) dan menambahkan bias.</a:t>
            </a:r>
          </a:p>
          <a:p>
            <a:pPr algn="l" marL="539753" indent="-269876" lvl="1">
              <a:lnSpc>
                <a:spcPts val="3450"/>
              </a:lnSpc>
              <a:buFont typeface="Arial"/>
              <a:buChar char="•"/>
            </a:pPr>
            <a:r>
              <a:rPr lang="en-US" sz="2500" spc="245">
                <a:solidFill>
                  <a:srgbClr val="231F20"/>
                </a:solidFill>
                <a:latin typeface="DM Sans"/>
              </a:rPr>
              <a:t>Hasil dari operasi ini akan dijadikan parameter dari </a:t>
            </a:r>
            <a:r>
              <a:rPr lang="en-US" sz="2500" spc="245">
                <a:solidFill>
                  <a:srgbClr val="231F20"/>
                </a:solidFill>
                <a:latin typeface="DM Sans Bold"/>
              </a:rPr>
              <a:t>activation function</a:t>
            </a:r>
            <a:r>
              <a:rPr lang="en-US" sz="2500" spc="245">
                <a:solidFill>
                  <a:srgbClr val="231F20"/>
                </a:solidFill>
                <a:latin typeface="DM Sans"/>
              </a:rPr>
              <a:t> yang akan dijadikan output dari neuron tersebut.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745907" y="7086983"/>
            <a:ext cx="9610044" cy="2666174"/>
            <a:chOff x="0" y="0"/>
            <a:chExt cx="3682024" cy="1021526"/>
          </a:xfrm>
        </p:grpSpPr>
        <p:sp>
          <p:nvSpPr>
            <p:cNvPr name="Freeform 5" id="5"/>
            <p:cNvSpPr/>
            <p:nvPr/>
          </p:nvSpPr>
          <p:spPr>
            <a:xfrm flipH="false" flipV="false" rot="0">
              <a:off x="0" y="0"/>
              <a:ext cx="3682024" cy="1021527"/>
            </a:xfrm>
            <a:custGeom>
              <a:avLst/>
              <a:gdLst/>
              <a:ahLst/>
              <a:cxnLst/>
              <a:rect r="r" b="b" t="t" l="l"/>
              <a:pathLst>
                <a:path h="1021527" w="3682024">
                  <a:moveTo>
                    <a:pt x="0" y="0"/>
                  </a:moveTo>
                  <a:lnTo>
                    <a:pt x="3682024" y="0"/>
                  </a:lnTo>
                  <a:lnTo>
                    <a:pt x="3682024" y="1021527"/>
                  </a:lnTo>
                  <a:lnTo>
                    <a:pt x="0" y="1021527"/>
                  </a:lnTo>
                  <a:close/>
                </a:path>
              </a:pathLst>
            </a:custGeom>
            <a:solidFill>
              <a:srgbClr val="EFEFEF"/>
            </a:solidFill>
          </p:spPr>
        </p:sp>
        <p:sp>
          <p:nvSpPr>
            <p:cNvPr name="TextBox 6" id="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3407869">
            <a:off x="-4757705" y="10393122"/>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717332" y="2747352"/>
            <a:ext cx="9610044" cy="3739556"/>
            <a:chOff x="0" y="0"/>
            <a:chExt cx="3682024" cy="1432786"/>
          </a:xfrm>
        </p:grpSpPr>
        <p:sp>
          <p:nvSpPr>
            <p:cNvPr name="Freeform 9" id="9"/>
            <p:cNvSpPr/>
            <p:nvPr/>
          </p:nvSpPr>
          <p:spPr>
            <a:xfrm flipH="false" flipV="false" rot="0">
              <a:off x="0" y="0"/>
              <a:ext cx="3682024" cy="1432786"/>
            </a:xfrm>
            <a:custGeom>
              <a:avLst/>
              <a:gdLst/>
              <a:ahLst/>
              <a:cxnLst/>
              <a:rect r="r" b="b" t="t" l="l"/>
              <a:pathLst>
                <a:path h="1432786" w="3682024">
                  <a:moveTo>
                    <a:pt x="0" y="0"/>
                  </a:moveTo>
                  <a:lnTo>
                    <a:pt x="3682024" y="0"/>
                  </a:lnTo>
                  <a:lnTo>
                    <a:pt x="3682024" y="1432786"/>
                  </a:lnTo>
                  <a:lnTo>
                    <a:pt x="0" y="1432786"/>
                  </a:lnTo>
                  <a:close/>
                </a:path>
              </a:pathLst>
            </a:custGeom>
            <a:solidFill>
              <a:srgbClr val="EFEFEF"/>
            </a:solidFill>
          </p:spPr>
        </p:sp>
        <p:sp>
          <p:nvSpPr>
            <p:cNvPr name="TextBox 10" id="10"/>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326932" y="3735178"/>
            <a:ext cx="8289288" cy="2326818"/>
          </a:xfrm>
          <a:custGeom>
            <a:avLst/>
            <a:gdLst/>
            <a:ahLst/>
            <a:cxnLst/>
            <a:rect r="r" b="b" t="t" l="l"/>
            <a:pathLst>
              <a:path h="2326818" w="8289288">
                <a:moveTo>
                  <a:pt x="0" y="0"/>
                </a:moveTo>
                <a:lnTo>
                  <a:pt x="8289288" y="0"/>
                </a:lnTo>
                <a:lnTo>
                  <a:pt x="8289288" y="2326818"/>
                </a:lnTo>
                <a:lnTo>
                  <a:pt x="0" y="2326818"/>
                </a:lnTo>
                <a:lnTo>
                  <a:pt x="0" y="0"/>
                </a:lnTo>
                <a:close/>
              </a:path>
            </a:pathLst>
          </a:custGeom>
          <a:blipFill>
            <a:blip r:embed="rId5"/>
            <a:stretch>
              <a:fillRect l="0" t="0" r="0" b="0"/>
            </a:stretch>
          </a:blipFill>
        </p:spPr>
      </p:sp>
      <p:sp>
        <p:nvSpPr>
          <p:cNvPr name="Freeform 12" id="12"/>
          <p:cNvSpPr/>
          <p:nvPr/>
        </p:nvSpPr>
        <p:spPr>
          <a:xfrm flipH="false" flipV="false" rot="0">
            <a:off x="10927895" y="840930"/>
            <a:ext cx="6650033" cy="8837970"/>
          </a:xfrm>
          <a:custGeom>
            <a:avLst/>
            <a:gdLst/>
            <a:ahLst/>
            <a:cxnLst/>
            <a:rect r="r" b="b" t="t" l="l"/>
            <a:pathLst>
              <a:path h="8837970" w="6650033">
                <a:moveTo>
                  <a:pt x="0" y="0"/>
                </a:moveTo>
                <a:lnTo>
                  <a:pt x="6650033" y="0"/>
                </a:lnTo>
                <a:lnTo>
                  <a:pt x="6650033" y="8837970"/>
                </a:lnTo>
                <a:lnTo>
                  <a:pt x="0" y="8837970"/>
                </a:lnTo>
                <a:lnTo>
                  <a:pt x="0" y="0"/>
                </a:lnTo>
                <a:close/>
              </a:path>
            </a:pathLst>
          </a:custGeom>
          <a:blipFill>
            <a:blip r:embed="rId6"/>
            <a:stretch>
              <a:fillRect l="0" t="0" r="0" b="0"/>
            </a:stretch>
          </a:blipFill>
        </p:spPr>
      </p:sp>
      <p:grpSp>
        <p:nvGrpSpPr>
          <p:cNvPr name="Group 13" id="13"/>
          <p:cNvGrpSpPr/>
          <p:nvPr/>
        </p:nvGrpSpPr>
        <p:grpSpPr>
          <a:xfrm rot="0">
            <a:off x="12472875" y="747623"/>
            <a:ext cx="1966207" cy="9005534"/>
            <a:chOff x="0" y="0"/>
            <a:chExt cx="517849" cy="2371828"/>
          </a:xfrm>
        </p:grpSpPr>
        <p:sp>
          <p:nvSpPr>
            <p:cNvPr name="Freeform 14" id="14"/>
            <p:cNvSpPr/>
            <p:nvPr/>
          </p:nvSpPr>
          <p:spPr>
            <a:xfrm flipH="false" flipV="false" rot="0">
              <a:off x="0" y="0"/>
              <a:ext cx="517849" cy="2371828"/>
            </a:xfrm>
            <a:custGeom>
              <a:avLst/>
              <a:gdLst/>
              <a:ahLst/>
              <a:cxnLst/>
              <a:rect r="r" b="b" t="t" l="l"/>
              <a:pathLst>
                <a:path h="2371828" w="517849">
                  <a:moveTo>
                    <a:pt x="0" y="0"/>
                  </a:moveTo>
                  <a:lnTo>
                    <a:pt x="517849" y="0"/>
                  </a:lnTo>
                  <a:lnTo>
                    <a:pt x="517849" y="2371828"/>
                  </a:lnTo>
                  <a:lnTo>
                    <a:pt x="0" y="2371828"/>
                  </a:lnTo>
                  <a:close/>
                </a:path>
              </a:pathLst>
            </a:custGeom>
            <a:solidFill>
              <a:srgbClr val="000000">
                <a:alpha val="0"/>
              </a:srgbClr>
            </a:solidFill>
            <a:ln w="28575">
              <a:solidFill>
                <a:srgbClr val="FF3131"/>
              </a:solidFill>
            </a:ln>
          </p:spPr>
        </p:sp>
        <p:sp>
          <p:nvSpPr>
            <p:cNvPr name="TextBox 15" id="1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6" id="16"/>
          <p:cNvSpPr/>
          <p:nvPr/>
        </p:nvSpPr>
        <p:spPr>
          <a:xfrm flipH="false" flipV="false" rot="0">
            <a:off x="1326932" y="8131777"/>
            <a:ext cx="8289288" cy="1295938"/>
          </a:xfrm>
          <a:custGeom>
            <a:avLst/>
            <a:gdLst/>
            <a:ahLst/>
            <a:cxnLst/>
            <a:rect r="r" b="b" t="t" l="l"/>
            <a:pathLst>
              <a:path h="1295938" w="8289288">
                <a:moveTo>
                  <a:pt x="0" y="0"/>
                </a:moveTo>
                <a:lnTo>
                  <a:pt x="8289288" y="0"/>
                </a:lnTo>
                <a:lnTo>
                  <a:pt x="8289288" y="1295938"/>
                </a:lnTo>
                <a:lnTo>
                  <a:pt x="0" y="1295938"/>
                </a:lnTo>
                <a:lnTo>
                  <a:pt x="0" y="0"/>
                </a:lnTo>
                <a:close/>
              </a:path>
            </a:pathLst>
          </a:custGeom>
          <a:blipFill>
            <a:blip r:embed="rId7"/>
            <a:stretch>
              <a:fillRect l="0" t="0" r="-10858" b="0"/>
            </a:stretch>
          </a:blipFill>
        </p:spPr>
      </p:sp>
      <p:sp>
        <p:nvSpPr>
          <p:cNvPr name="TextBox 17" id="17"/>
          <p:cNvSpPr txBox="true"/>
          <p:nvPr/>
        </p:nvSpPr>
        <p:spPr>
          <a:xfrm rot="0">
            <a:off x="717332" y="829631"/>
            <a:ext cx="8135503" cy="1362075"/>
          </a:xfrm>
          <a:prstGeom prst="rect">
            <a:avLst/>
          </a:prstGeom>
        </p:spPr>
        <p:txBody>
          <a:bodyPr anchor="t" rtlCol="false" tIns="0" lIns="0" bIns="0" rIns="0">
            <a:spAutoFit/>
          </a:bodyPr>
          <a:lstStyle/>
          <a:p>
            <a:pPr marL="0" indent="0" lvl="0">
              <a:lnSpc>
                <a:spcPts val="5250"/>
              </a:lnSpc>
            </a:pPr>
            <a:r>
              <a:rPr lang="en-US" sz="5000" spc="490">
                <a:solidFill>
                  <a:srgbClr val="231F20"/>
                </a:solidFill>
                <a:latin typeface="Oswald Bold"/>
              </a:rPr>
              <a:t>IMPORT CLEAN DATA FOR MODELLING</a:t>
            </a:r>
          </a:p>
        </p:txBody>
      </p:sp>
      <p:sp>
        <p:nvSpPr>
          <p:cNvPr name="TextBox 18" id="18"/>
          <p:cNvSpPr txBox="true"/>
          <p:nvPr/>
        </p:nvSpPr>
        <p:spPr>
          <a:xfrm rot="0">
            <a:off x="954015" y="3030445"/>
            <a:ext cx="7132181"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Import pandas library and read csv data</a:t>
            </a:r>
          </a:p>
        </p:txBody>
      </p:sp>
      <p:sp>
        <p:nvSpPr>
          <p:cNvPr name="TextBox 19" id="19"/>
          <p:cNvSpPr txBox="true"/>
          <p:nvPr/>
        </p:nvSpPr>
        <p:spPr>
          <a:xfrm rot="0">
            <a:off x="1028700" y="7476373"/>
            <a:ext cx="7132181"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Cek dataset shape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757705" y="10393122"/>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648135" y="803461"/>
            <a:ext cx="9610044" cy="8920646"/>
            <a:chOff x="0" y="0"/>
            <a:chExt cx="3682024" cy="3417885"/>
          </a:xfrm>
        </p:grpSpPr>
        <p:sp>
          <p:nvSpPr>
            <p:cNvPr name="Freeform 6" id="6"/>
            <p:cNvSpPr/>
            <p:nvPr/>
          </p:nvSpPr>
          <p:spPr>
            <a:xfrm flipH="false" flipV="false" rot="0">
              <a:off x="0" y="0"/>
              <a:ext cx="3682024" cy="3417886"/>
            </a:xfrm>
            <a:custGeom>
              <a:avLst/>
              <a:gdLst/>
              <a:ahLst/>
              <a:cxnLst/>
              <a:rect r="r" b="b" t="t" l="l"/>
              <a:pathLst>
                <a:path h="3417886" w="3682024">
                  <a:moveTo>
                    <a:pt x="0" y="0"/>
                  </a:moveTo>
                  <a:lnTo>
                    <a:pt x="3682024" y="0"/>
                  </a:lnTo>
                  <a:lnTo>
                    <a:pt x="3682024" y="3417886"/>
                  </a:lnTo>
                  <a:lnTo>
                    <a:pt x="0" y="3417886"/>
                  </a:lnTo>
                  <a:close/>
                </a:path>
              </a:pathLst>
            </a:custGeom>
            <a:solidFill>
              <a:srgbClr val="EFEFEF"/>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884818" y="1184461"/>
            <a:ext cx="8985381" cy="1720163"/>
            <a:chOff x="0" y="0"/>
            <a:chExt cx="11980507" cy="2293551"/>
          </a:xfrm>
        </p:grpSpPr>
        <p:sp>
          <p:nvSpPr>
            <p:cNvPr name="Freeform 9" id="9"/>
            <p:cNvSpPr/>
            <p:nvPr/>
          </p:nvSpPr>
          <p:spPr>
            <a:xfrm flipH="false" flipV="false" rot="0">
              <a:off x="191842" y="642565"/>
              <a:ext cx="11788665" cy="1650985"/>
            </a:xfrm>
            <a:custGeom>
              <a:avLst/>
              <a:gdLst/>
              <a:ahLst/>
              <a:cxnLst/>
              <a:rect r="r" b="b" t="t" l="l"/>
              <a:pathLst>
                <a:path h="1650985" w="11788665">
                  <a:moveTo>
                    <a:pt x="0" y="0"/>
                  </a:moveTo>
                  <a:lnTo>
                    <a:pt x="11788665" y="0"/>
                  </a:lnTo>
                  <a:lnTo>
                    <a:pt x="11788665" y="1650986"/>
                  </a:lnTo>
                  <a:lnTo>
                    <a:pt x="0" y="1650986"/>
                  </a:lnTo>
                  <a:lnTo>
                    <a:pt x="0" y="0"/>
                  </a:lnTo>
                  <a:close/>
                </a:path>
              </a:pathLst>
            </a:custGeom>
            <a:blipFill>
              <a:blip r:embed="rId5"/>
              <a:stretch>
                <a:fillRect l="0" t="0" r="-21880" b="0"/>
              </a:stretch>
            </a:blipFill>
          </p:spPr>
        </p:sp>
        <p:sp>
          <p:nvSpPr>
            <p:cNvPr name="TextBox 10" id="10"/>
            <p:cNvSpPr txBox="true"/>
            <p:nvPr/>
          </p:nvSpPr>
          <p:spPr>
            <a:xfrm rot="0">
              <a:off x="0" y="-47625"/>
              <a:ext cx="9509575" cy="488252"/>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Convert df['clean text'] to list</a:t>
              </a:r>
            </a:p>
          </p:txBody>
        </p:sp>
      </p:grpSp>
      <p:grpSp>
        <p:nvGrpSpPr>
          <p:cNvPr name="Group 11" id="11"/>
          <p:cNvGrpSpPr/>
          <p:nvPr/>
        </p:nvGrpSpPr>
        <p:grpSpPr>
          <a:xfrm rot="0">
            <a:off x="884818" y="3546502"/>
            <a:ext cx="8985381" cy="1422726"/>
            <a:chOff x="0" y="0"/>
            <a:chExt cx="11980507" cy="1896969"/>
          </a:xfrm>
        </p:grpSpPr>
        <p:sp>
          <p:nvSpPr>
            <p:cNvPr name="Freeform 12" id="12"/>
            <p:cNvSpPr/>
            <p:nvPr/>
          </p:nvSpPr>
          <p:spPr>
            <a:xfrm flipH="false" flipV="false" rot="0">
              <a:off x="191842" y="643827"/>
              <a:ext cx="11788665" cy="1253142"/>
            </a:xfrm>
            <a:custGeom>
              <a:avLst/>
              <a:gdLst/>
              <a:ahLst/>
              <a:cxnLst/>
              <a:rect r="r" b="b" t="t" l="l"/>
              <a:pathLst>
                <a:path h="1253142" w="11788665">
                  <a:moveTo>
                    <a:pt x="0" y="0"/>
                  </a:moveTo>
                  <a:lnTo>
                    <a:pt x="11788665" y="0"/>
                  </a:lnTo>
                  <a:lnTo>
                    <a:pt x="11788665" y="1253142"/>
                  </a:lnTo>
                  <a:lnTo>
                    <a:pt x="0" y="1253142"/>
                  </a:lnTo>
                  <a:lnTo>
                    <a:pt x="0" y="0"/>
                  </a:lnTo>
                  <a:close/>
                </a:path>
              </a:pathLst>
            </a:custGeom>
            <a:blipFill>
              <a:blip r:embed="rId6"/>
              <a:stretch>
                <a:fillRect l="0" t="0" r="-21182" b="0"/>
              </a:stretch>
            </a:blipFill>
          </p:spPr>
        </p:sp>
        <p:sp>
          <p:nvSpPr>
            <p:cNvPr name="TextBox 13" id="13"/>
            <p:cNvSpPr txBox="true"/>
            <p:nvPr/>
          </p:nvSpPr>
          <p:spPr>
            <a:xfrm rot="0">
              <a:off x="0" y="-47625"/>
              <a:ext cx="9509575" cy="488252"/>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Import Sklearn CountVectorizer</a:t>
              </a:r>
            </a:p>
          </p:txBody>
        </p:sp>
      </p:grpSp>
      <p:grpSp>
        <p:nvGrpSpPr>
          <p:cNvPr name="Group 14" id="14"/>
          <p:cNvGrpSpPr/>
          <p:nvPr/>
        </p:nvGrpSpPr>
        <p:grpSpPr>
          <a:xfrm rot="0">
            <a:off x="884818" y="5607404"/>
            <a:ext cx="8985381" cy="1201480"/>
            <a:chOff x="0" y="0"/>
            <a:chExt cx="11980507" cy="1601973"/>
          </a:xfrm>
        </p:grpSpPr>
        <p:sp>
          <p:nvSpPr>
            <p:cNvPr name="Freeform 15" id="15"/>
            <p:cNvSpPr/>
            <p:nvPr/>
          </p:nvSpPr>
          <p:spPr>
            <a:xfrm flipH="false" flipV="false" rot="0">
              <a:off x="191842" y="643827"/>
              <a:ext cx="11788665" cy="958146"/>
            </a:xfrm>
            <a:custGeom>
              <a:avLst/>
              <a:gdLst/>
              <a:ahLst/>
              <a:cxnLst/>
              <a:rect r="r" b="b" t="t" l="l"/>
              <a:pathLst>
                <a:path h="958146" w="11788665">
                  <a:moveTo>
                    <a:pt x="0" y="0"/>
                  </a:moveTo>
                  <a:lnTo>
                    <a:pt x="11788665" y="0"/>
                  </a:lnTo>
                  <a:lnTo>
                    <a:pt x="11788665" y="958146"/>
                  </a:lnTo>
                  <a:lnTo>
                    <a:pt x="0" y="958146"/>
                  </a:lnTo>
                  <a:lnTo>
                    <a:pt x="0" y="0"/>
                  </a:lnTo>
                  <a:close/>
                </a:path>
              </a:pathLst>
            </a:custGeom>
            <a:blipFill>
              <a:blip r:embed="rId7"/>
              <a:stretch>
                <a:fillRect l="0" t="0" r="-21141" b="0"/>
              </a:stretch>
            </a:blipFill>
          </p:spPr>
        </p:sp>
        <p:sp>
          <p:nvSpPr>
            <p:cNvPr name="TextBox 16" id="16"/>
            <p:cNvSpPr txBox="true"/>
            <p:nvPr/>
          </p:nvSpPr>
          <p:spPr>
            <a:xfrm rot="0">
              <a:off x="0" y="-47625"/>
              <a:ext cx="9509575" cy="488252"/>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Inisialisasi CountVectorizer</a:t>
              </a:r>
            </a:p>
          </p:txBody>
        </p:sp>
      </p:grpSp>
      <p:sp>
        <p:nvSpPr>
          <p:cNvPr name="Freeform 17" id="17"/>
          <p:cNvSpPr/>
          <p:nvPr/>
        </p:nvSpPr>
        <p:spPr>
          <a:xfrm flipH="false" flipV="false" rot="0">
            <a:off x="884818" y="7957206"/>
            <a:ext cx="8841499" cy="1162004"/>
          </a:xfrm>
          <a:custGeom>
            <a:avLst/>
            <a:gdLst/>
            <a:ahLst/>
            <a:cxnLst/>
            <a:rect r="r" b="b" t="t" l="l"/>
            <a:pathLst>
              <a:path h="1162004" w="8841499">
                <a:moveTo>
                  <a:pt x="0" y="0"/>
                </a:moveTo>
                <a:lnTo>
                  <a:pt x="8841499" y="0"/>
                </a:lnTo>
                <a:lnTo>
                  <a:pt x="8841499" y="1162004"/>
                </a:lnTo>
                <a:lnTo>
                  <a:pt x="0" y="1162004"/>
                </a:lnTo>
                <a:lnTo>
                  <a:pt x="0" y="0"/>
                </a:lnTo>
                <a:close/>
              </a:path>
            </a:pathLst>
          </a:custGeom>
          <a:blipFill>
            <a:blip r:embed="rId8"/>
            <a:stretch>
              <a:fillRect l="0" t="0" r="-21182" b="0"/>
            </a:stretch>
          </a:blipFill>
        </p:spPr>
      </p:sp>
      <p:sp>
        <p:nvSpPr>
          <p:cNvPr name="Freeform 18" id="18"/>
          <p:cNvSpPr/>
          <p:nvPr/>
        </p:nvSpPr>
        <p:spPr>
          <a:xfrm flipH="false" flipV="false" rot="0">
            <a:off x="11367172" y="3623703"/>
            <a:ext cx="6471957" cy="1478876"/>
          </a:xfrm>
          <a:custGeom>
            <a:avLst/>
            <a:gdLst/>
            <a:ahLst/>
            <a:cxnLst/>
            <a:rect r="r" b="b" t="t" l="l"/>
            <a:pathLst>
              <a:path h="1478876" w="6471957">
                <a:moveTo>
                  <a:pt x="0" y="0"/>
                </a:moveTo>
                <a:lnTo>
                  <a:pt x="6471958" y="0"/>
                </a:lnTo>
                <a:lnTo>
                  <a:pt x="6471958" y="1478876"/>
                </a:lnTo>
                <a:lnTo>
                  <a:pt x="0" y="1478876"/>
                </a:lnTo>
                <a:lnTo>
                  <a:pt x="0" y="0"/>
                </a:lnTo>
                <a:close/>
              </a:path>
            </a:pathLst>
          </a:custGeom>
          <a:blipFill>
            <a:blip r:embed="rId9"/>
            <a:stretch>
              <a:fillRect l="0" t="0" r="-65267" b="0"/>
            </a:stretch>
          </a:blipFill>
        </p:spPr>
      </p:sp>
      <p:sp>
        <p:nvSpPr>
          <p:cNvPr name="Freeform 19" id="19"/>
          <p:cNvSpPr/>
          <p:nvPr/>
        </p:nvSpPr>
        <p:spPr>
          <a:xfrm flipH="false" flipV="false" rot="0">
            <a:off x="13282996" y="5452651"/>
            <a:ext cx="2640310" cy="3988815"/>
          </a:xfrm>
          <a:custGeom>
            <a:avLst/>
            <a:gdLst/>
            <a:ahLst/>
            <a:cxnLst/>
            <a:rect r="r" b="b" t="t" l="l"/>
            <a:pathLst>
              <a:path h="3988815" w="2640310">
                <a:moveTo>
                  <a:pt x="0" y="0"/>
                </a:moveTo>
                <a:lnTo>
                  <a:pt x="2640310" y="0"/>
                </a:lnTo>
                <a:lnTo>
                  <a:pt x="2640310" y="3988815"/>
                </a:lnTo>
                <a:lnTo>
                  <a:pt x="0" y="3988815"/>
                </a:lnTo>
                <a:lnTo>
                  <a:pt x="0" y="0"/>
                </a:lnTo>
                <a:close/>
              </a:path>
            </a:pathLst>
          </a:custGeom>
          <a:blipFill>
            <a:blip r:embed="rId10"/>
            <a:stretch>
              <a:fillRect l="0" t="0" r="0" b="-104756"/>
            </a:stretch>
          </a:blipFill>
        </p:spPr>
      </p:sp>
      <p:sp>
        <p:nvSpPr>
          <p:cNvPr name="TextBox 20" id="20"/>
          <p:cNvSpPr txBox="true"/>
          <p:nvPr/>
        </p:nvSpPr>
        <p:spPr>
          <a:xfrm rot="0">
            <a:off x="12607226" y="879661"/>
            <a:ext cx="4652074" cy="1476375"/>
          </a:xfrm>
          <a:prstGeom prst="rect">
            <a:avLst/>
          </a:prstGeom>
        </p:spPr>
        <p:txBody>
          <a:bodyPr anchor="t" rtlCol="false" tIns="0" lIns="0" bIns="0" rIns="0">
            <a:spAutoFit/>
          </a:bodyPr>
          <a:lstStyle/>
          <a:p>
            <a:pPr algn="r">
              <a:lnSpc>
                <a:spcPts val="5774"/>
              </a:lnSpc>
            </a:pPr>
            <a:r>
              <a:rPr lang="en-US" sz="5499" spc="538">
                <a:solidFill>
                  <a:srgbClr val="231F20"/>
                </a:solidFill>
                <a:latin typeface="Oswald Bold"/>
              </a:rPr>
              <a:t>FEATURE</a:t>
            </a:r>
          </a:p>
          <a:p>
            <a:pPr algn="r" marL="0" indent="0" lvl="0">
              <a:lnSpc>
                <a:spcPts val="5774"/>
              </a:lnSpc>
            </a:pPr>
            <a:r>
              <a:rPr lang="en-US" sz="5499" spc="538">
                <a:solidFill>
                  <a:srgbClr val="231F20"/>
                </a:solidFill>
                <a:latin typeface="Oswald Bold"/>
              </a:rPr>
              <a:t>EXTRACTIONS</a:t>
            </a:r>
          </a:p>
        </p:txBody>
      </p:sp>
      <p:sp>
        <p:nvSpPr>
          <p:cNvPr name="TextBox 21" id="21"/>
          <p:cNvSpPr txBox="true"/>
          <p:nvPr/>
        </p:nvSpPr>
        <p:spPr>
          <a:xfrm rot="0">
            <a:off x="884818" y="7399434"/>
            <a:ext cx="7132181"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Feature extraction data_preprocessed</a:t>
            </a:r>
          </a:p>
        </p:txBody>
      </p:sp>
      <p:sp>
        <p:nvSpPr>
          <p:cNvPr name="TextBox 22" id="22"/>
          <p:cNvSpPr txBox="true"/>
          <p:nvPr/>
        </p:nvSpPr>
        <p:spPr>
          <a:xfrm rot="0">
            <a:off x="11367172" y="2990349"/>
            <a:ext cx="7132181"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Save Feature Extractions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53822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757705" y="10393122"/>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04693" y="2160378"/>
            <a:ext cx="7516453" cy="7563729"/>
            <a:chOff x="0" y="0"/>
            <a:chExt cx="2879879" cy="2897992"/>
          </a:xfrm>
        </p:grpSpPr>
        <p:sp>
          <p:nvSpPr>
            <p:cNvPr name="Freeform 6" id="6"/>
            <p:cNvSpPr/>
            <p:nvPr/>
          </p:nvSpPr>
          <p:spPr>
            <a:xfrm flipH="false" flipV="false" rot="0">
              <a:off x="0" y="0"/>
              <a:ext cx="2879878" cy="2897992"/>
            </a:xfrm>
            <a:custGeom>
              <a:avLst/>
              <a:gdLst/>
              <a:ahLst/>
              <a:cxnLst/>
              <a:rect r="r" b="b" t="t" l="l"/>
              <a:pathLst>
                <a:path h="2897992" w="2879878">
                  <a:moveTo>
                    <a:pt x="0" y="0"/>
                  </a:moveTo>
                  <a:lnTo>
                    <a:pt x="2879878" y="0"/>
                  </a:lnTo>
                  <a:lnTo>
                    <a:pt x="2879878" y="2897992"/>
                  </a:lnTo>
                  <a:lnTo>
                    <a:pt x="0" y="2897992"/>
                  </a:lnTo>
                  <a:close/>
                </a:path>
              </a:pathLst>
            </a:custGeom>
            <a:solidFill>
              <a:srgbClr val="EFEFEF"/>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788966" y="3085026"/>
            <a:ext cx="6691027" cy="4516976"/>
          </a:xfrm>
          <a:custGeom>
            <a:avLst/>
            <a:gdLst/>
            <a:ahLst/>
            <a:cxnLst/>
            <a:rect r="r" b="b" t="t" l="l"/>
            <a:pathLst>
              <a:path h="4516976" w="6691027">
                <a:moveTo>
                  <a:pt x="0" y="0"/>
                </a:moveTo>
                <a:lnTo>
                  <a:pt x="6691027" y="0"/>
                </a:lnTo>
                <a:lnTo>
                  <a:pt x="6691027" y="4516976"/>
                </a:lnTo>
                <a:lnTo>
                  <a:pt x="0" y="4516976"/>
                </a:lnTo>
                <a:lnTo>
                  <a:pt x="0" y="0"/>
                </a:lnTo>
                <a:close/>
              </a:path>
            </a:pathLst>
          </a:custGeom>
          <a:blipFill>
            <a:blip r:embed="rId5"/>
            <a:stretch>
              <a:fillRect l="0" t="0" r="-60075" b="0"/>
            </a:stretch>
          </a:blipFill>
        </p:spPr>
      </p:sp>
      <p:sp>
        <p:nvSpPr>
          <p:cNvPr name="Freeform 9" id="9"/>
          <p:cNvSpPr/>
          <p:nvPr/>
        </p:nvSpPr>
        <p:spPr>
          <a:xfrm flipH="false" flipV="false" rot="0">
            <a:off x="785258" y="8625239"/>
            <a:ext cx="6694735" cy="633061"/>
          </a:xfrm>
          <a:custGeom>
            <a:avLst/>
            <a:gdLst/>
            <a:ahLst/>
            <a:cxnLst/>
            <a:rect r="r" b="b" t="t" l="l"/>
            <a:pathLst>
              <a:path h="633061" w="6694735">
                <a:moveTo>
                  <a:pt x="0" y="0"/>
                </a:moveTo>
                <a:lnTo>
                  <a:pt x="6694735" y="0"/>
                </a:lnTo>
                <a:lnTo>
                  <a:pt x="6694735" y="633061"/>
                </a:lnTo>
                <a:lnTo>
                  <a:pt x="0" y="633061"/>
                </a:lnTo>
                <a:lnTo>
                  <a:pt x="0" y="0"/>
                </a:lnTo>
                <a:close/>
              </a:path>
            </a:pathLst>
          </a:custGeom>
          <a:blipFill>
            <a:blip r:embed="rId6"/>
            <a:stretch>
              <a:fillRect l="0" t="0" r="-59987" b="0"/>
            </a:stretch>
          </a:blipFill>
        </p:spPr>
      </p:sp>
      <p:sp>
        <p:nvSpPr>
          <p:cNvPr name="Freeform 10" id="10"/>
          <p:cNvSpPr/>
          <p:nvPr/>
        </p:nvSpPr>
        <p:spPr>
          <a:xfrm flipH="false" flipV="false" rot="0">
            <a:off x="8479388" y="3959858"/>
            <a:ext cx="9539233" cy="777651"/>
          </a:xfrm>
          <a:custGeom>
            <a:avLst/>
            <a:gdLst/>
            <a:ahLst/>
            <a:cxnLst/>
            <a:rect r="r" b="b" t="t" l="l"/>
            <a:pathLst>
              <a:path h="777651" w="9539233">
                <a:moveTo>
                  <a:pt x="0" y="0"/>
                </a:moveTo>
                <a:lnTo>
                  <a:pt x="9539233" y="0"/>
                </a:lnTo>
                <a:lnTo>
                  <a:pt x="9539233" y="777651"/>
                </a:lnTo>
                <a:lnTo>
                  <a:pt x="0" y="777651"/>
                </a:lnTo>
                <a:lnTo>
                  <a:pt x="0" y="0"/>
                </a:lnTo>
                <a:close/>
              </a:path>
            </a:pathLst>
          </a:custGeom>
          <a:blipFill>
            <a:blip r:embed="rId7"/>
            <a:stretch>
              <a:fillRect l="0" t="0" r="-5807" b="0"/>
            </a:stretch>
          </a:blipFill>
        </p:spPr>
      </p:sp>
      <p:sp>
        <p:nvSpPr>
          <p:cNvPr name="Freeform 11" id="11"/>
          <p:cNvSpPr/>
          <p:nvPr/>
        </p:nvSpPr>
        <p:spPr>
          <a:xfrm flipH="false" flipV="false" rot="0">
            <a:off x="8479388" y="8400878"/>
            <a:ext cx="9539233" cy="909102"/>
          </a:xfrm>
          <a:custGeom>
            <a:avLst/>
            <a:gdLst/>
            <a:ahLst/>
            <a:cxnLst/>
            <a:rect r="r" b="b" t="t" l="l"/>
            <a:pathLst>
              <a:path h="909102" w="9539233">
                <a:moveTo>
                  <a:pt x="0" y="0"/>
                </a:moveTo>
                <a:lnTo>
                  <a:pt x="9539233" y="0"/>
                </a:lnTo>
                <a:lnTo>
                  <a:pt x="9539233" y="909101"/>
                </a:lnTo>
                <a:lnTo>
                  <a:pt x="0" y="909101"/>
                </a:lnTo>
                <a:lnTo>
                  <a:pt x="0" y="0"/>
                </a:lnTo>
                <a:close/>
              </a:path>
            </a:pathLst>
          </a:custGeom>
          <a:blipFill>
            <a:blip r:embed="rId8"/>
            <a:stretch>
              <a:fillRect l="0" t="0" r="-12203" b="0"/>
            </a:stretch>
          </a:blipFill>
        </p:spPr>
      </p:sp>
      <p:sp>
        <p:nvSpPr>
          <p:cNvPr name="Freeform 12" id="12"/>
          <p:cNvSpPr/>
          <p:nvPr/>
        </p:nvSpPr>
        <p:spPr>
          <a:xfrm flipH="false" flipV="false" rot="0">
            <a:off x="8510978" y="5200647"/>
            <a:ext cx="9476052" cy="2276714"/>
          </a:xfrm>
          <a:custGeom>
            <a:avLst/>
            <a:gdLst/>
            <a:ahLst/>
            <a:cxnLst/>
            <a:rect r="r" b="b" t="t" l="l"/>
            <a:pathLst>
              <a:path h="2276714" w="9476052">
                <a:moveTo>
                  <a:pt x="0" y="0"/>
                </a:moveTo>
                <a:lnTo>
                  <a:pt x="9476052" y="0"/>
                </a:lnTo>
                <a:lnTo>
                  <a:pt x="9476052" y="2276714"/>
                </a:lnTo>
                <a:lnTo>
                  <a:pt x="0" y="2276714"/>
                </a:lnTo>
                <a:lnTo>
                  <a:pt x="0" y="0"/>
                </a:lnTo>
                <a:close/>
              </a:path>
            </a:pathLst>
          </a:custGeom>
          <a:blipFill>
            <a:blip r:embed="rId9"/>
            <a:stretch>
              <a:fillRect l="0" t="0" r="0" b="0"/>
            </a:stretch>
          </a:blipFill>
        </p:spPr>
      </p:sp>
      <p:sp>
        <p:nvSpPr>
          <p:cNvPr name="TextBox 13" id="13"/>
          <p:cNvSpPr txBox="true"/>
          <p:nvPr/>
        </p:nvSpPr>
        <p:spPr>
          <a:xfrm rot="0">
            <a:off x="788966" y="2529962"/>
            <a:ext cx="7132181"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Convert df['sentiment'] to list</a:t>
            </a:r>
          </a:p>
        </p:txBody>
      </p:sp>
      <p:sp>
        <p:nvSpPr>
          <p:cNvPr name="TextBox 14" id="14"/>
          <p:cNvSpPr txBox="true"/>
          <p:nvPr/>
        </p:nvSpPr>
        <p:spPr>
          <a:xfrm rot="0">
            <a:off x="648135" y="893553"/>
            <a:ext cx="6616566" cy="752475"/>
          </a:xfrm>
          <a:prstGeom prst="rect">
            <a:avLst/>
          </a:prstGeom>
        </p:spPr>
        <p:txBody>
          <a:bodyPr anchor="t" rtlCol="false" tIns="0" lIns="0" bIns="0" rIns="0">
            <a:spAutoFit/>
          </a:bodyPr>
          <a:lstStyle/>
          <a:p>
            <a:pPr algn="just" marL="0" indent="0" lvl="0">
              <a:lnSpc>
                <a:spcPts val="5774"/>
              </a:lnSpc>
            </a:pPr>
            <a:r>
              <a:rPr lang="en-US" sz="5499" spc="538">
                <a:solidFill>
                  <a:srgbClr val="231F20"/>
                </a:solidFill>
                <a:latin typeface="Oswald Bold"/>
              </a:rPr>
              <a:t>MODEL TRAINING</a:t>
            </a:r>
          </a:p>
        </p:txBody>
      </p:sp>
      <p:sp>
        <p:nvSpPr>
          <p:cNvPr name="TextBox 15" id="15"/>
          <p:cNvSpPr txBox="true"/>
          <p:nvPr/>
        </p:nvSpPr>
        <p:spPr>
          <a:xfrm rot="0">
            <a:off x="8479388" y="2961986"/>
            <a:ext cx="7132181" cy="759095"/>
          </a:xfrm>
          <a:prstGeom prst="rect">
            <a:avLst/>
          </a:prstGeom>
        </p:spPr>
        <p:txBody>
          <a:bodyPr anchor="t" rtlCol="false" tIns="0" lIns="0" bIns="0" rIns="0">
            <a:spAutoFit/>
          </a:bodyPr>
          <a:lstStyle/>
          <a:p>
            <a:pPr>
              <a:lnSpc>
                <a:spcPts val="3050"/>
              </a:lnSpc>
            </a:pPr>
            <a:r>
              <a:rPr lang="en-US" sz="2210" spc="216">
                <a:solidFill>
                  <a:srgbClr val="231F20"/>
                </a:solidFill>
                <a:latin typeface="DM Sans"/>
              </a:rPr>
              <a:t>train data = 80%</a:t>
            </a:r>
          </a:p>
          <a:p>
            <a:pPr algn="l" marL="0" indent="0" lvl="0">
              <a:lnSpc>
                <a:spcPts val="3050"/>
              </a:lnSpc>
              <a:spcBef>
                <a:spcPct val="0"/>
              </a:spcBef>
            </a:pPr>
            <a:r>
              <a:rPr lang="en-US" sz="2210" spc="216">
                <a:solidFill>
                  <a:srgbClr val="231F20"/>
                </a:solidFill>
                <a:latin typeface="DM Sans"/>
              </a:rPr>
              <a:t>test data = 20%</a:t>
            </a:r>
          </a:p>
        </p:txBody>
      </p:sp>
      <p:sp>
        <p:nvSpPr>
          <p:cNvPr name="TextBox 16" id="16"/>
          <p:cNvSpPr txBox="true"/>
          <p:nvPr/>
        </p:nvSpPr>
        <p:spPr>
          <a:xfrm rot="0">
            <a:off x="788966" y="8066169"/>
            <a:ext cx="7132181"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Import Sklearn train_test_split</a:t>
            </a:r>
          </a:p>
        </p:txBody>
      </p:sp>
      <p:sp>
        <p:nvSpPr>
          <p:cNvPr name="TextBox 17" id="17"/>
          <p:cNvSpPr txBox="true"/>
          <p:nvPr/>
        </p:nvSpPr>
        <p:spPr>
          <a:xfrm rot="0">
            <a:off x="8479388" y="2529962"/>
            <a:ext cx="7132181"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Split dataset into training &amp; test data</a:t>
            </a:r>
          </a:p>
        </p:txBody>
      </p:sp>
      <p:sp>
        <p:nvSpPr>
          <p:cNvPr name="TextBox 18" id="18"/>
          <p:cNvSpPr txBox="true"/>
          <p:nvPr/>
        </p:nvSpPr>
        <p:spPr>
          <a:xfrm rot="0">
            <a:off x="8479388" y="7892874"/>
            <a:ext cx="7132181"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Save modelling result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862265" y="928244"/>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757705" y="10393122"/>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04693" y="2160378"/>
            <a:ext cx="7516453" cy="7563729"/>
            <a:chOff x="0" y="0"/>
            <a:chExt cx="2879879" cy="2897992"/>
          </a:xfrm>
        </p:grpSpPr>
        <p:sp>
          <p:nvSpPr>
            <p:cNvPr name="Freeform 6" id="6"/>
            <p:cNvSpPr/>
            <p:nvPr/>
          </p:nvSpPr>
          <p:spPr>
            <a:xfrm flipH="false" flipV="false" rot="0">
              <a:off x="0" y="0"/>
              <a:ext cx="2879878" cy="2897992"/>
            </a:xfrm>
            <a:custGeom>
              <a:avLst/>
              <a:gdLst/>
              <a:ahLst/>
              <a:cxnLst/>
              <a:rect r="r" b="b" t="t" l="l"/>
              <a:pathLst>
                <a:path h="2897992" w="2879878">
                  <a:moveTo>
                    <a:pt x="0" y="0"/>
                  </a:moveTo>
                  <a:lnTo>
                    <a:pt x="2879878" y="0"/>
                  </a:lnTo>
                  <a:lnTo>
                    <a:pt x="2879878" y="2897992"/>
                  </a:lnTo>
                  <a:lnTo>
                    <a:pt x="0" y="2897992"/>
                  </a:lnTo>
                  <a:close/>
                </a:path>
              </a:pathLst>
            </a:custGeom>
            <a:solidFill>
              <a:srgbClr val="EFEFEF"/>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788966" y="2695197"/>
            <a:ext cx="7132181" cy="759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Prediksi sentimen X_test dengan model yang telah ditrain</a:t>
            </a:r>
          </a:p>
        </p:txBody>
      </p:sp>
      <p:sp>
        <p:nvSpPr>
          <p:cNvPr name="TextBox 9" id="9"/>
          <p:cNvSpPr txBox="true"/>
          <p:nvPr/>
        </p:nvSpPr>
        <p:spPr>
          <a:xfrm rot="0">
            <a:off x="648135" y="893553"/>
            <a:ext cx="7143131" cy="752475"/>
          </a:xfrm>
          <a:prstGeom prst="rect">
            <a:avLst/>
          </a:prstGeom>
        </p:spPr>
        <p:txBody>
          <a:bodyPr anchor="t" rtlCol="false" tIns="0" lIns="0" bIns="0" rIns="0">
            <a:spAutoFit/>
          </a:bodyPr>
          <a:lstStyle/>
          <a:p>
            <a:pPr algn="just" marL="0" indent="0" lvl="0">
              <a:lnSpc>
                <a:spcPts val="5774"/>
              </a:lnSpc>
            </a:pPr>
            <a:r>
              <a:rPr lang="en-US" sz="5499" spc="538">
                <a:solidFill>
                  <a:srgbClr val="231F20"/>
                </a:solidFill>
                <a:latin typeface="Oswald Bold"/>
              </a:rPr>
              <a:t>MODEL PREDICTION</a:t>
            </a:r>
          </a:p>
        </p:txBody>
      </p:sp>
      <p:sp>
        <p:nvSpPr>
          <p:cNvPr name="TextBox 10" id="10"/>
          <p:cNvSpPr txBox="true"/>
          <p:nvPr/>
        </p:nvSpPr>
        <p:spPr>
          <a:xfrm rot="0">
            <a:off x="8904690" y="2350765"/>
            <a:ext cx="7658746" cy="759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Perbandingan prediksi positif yang benar terhadap keseluruhan prediksi positif</a:t>
            </a:r>
          </a:p>
        </p:txBody>
      </p:sp>
      <p:sp>
        <p:nvSpPr>
          <p:cNvPr name="TextBox 11" id="11"/>
          <p:cNvSpPr txBox="true"/>
          <p:nvPr/>
        </p:nvSpPr>
        <p:spPr>
          <a:xfrm rot="0">
            <a:off x="8904690" y="1918741"/>
            <a:ext cx="7132181"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Precision</a:t>
            </a:r>
          </a:p>
        </p:txBody>
      </p:sp>
      <p:sp>
        <p:nvSpPr>
          <p:cNvPr name="Freeform 12" id="12"/>
          <p:cNvSpPr/>
          <p:nvPr/>
        </p:nvSpPr>
        <p:spPr>
          <a:xfrm flipH="false" flipV="false" rot="0">
            <a:off x="788966" y="3794623"/>
            <a:ext cx="6609519" cy="5297580"/>
          </a:xfrm>
          <a:custGeom>
            <a:avLst/>
            <a:gdLst/>
            <a:ahLst/>
            <a:cxnLst/>
            <a:rect r="r" b="b" t="t" l="l"/>
            <a:pathLst>
              <a:path h="5297580" w="6609519">
                <a:moveTo>
                  <a:pt x="0" y="0"/>
                </a:moveTo>
                <a:lnTo>
                  <a:pt x="6609519" y="0"/>
                </a:lnTo>
                <a:lnTo>
                  <a:pt x="6609519" y="5297579"/>
                </a:lnTo>
                <a:lnTo>
                  <a:pt x="0" y="5297579"/>
                </a:lnTo>
                <a:lnTo>
                  <a:pt x="0" y="0"/>
                </a:lnTo>
                <a:close/>
              </a:path>
            </a:pathLst>
          </a:custGeom>
          <a:blipFill>
            <a:blip r:embed="rId5"/>
            <a:stretch>
              <a:fillRect l="0" t="0" r="0" b="0"/>
            </a:stretch>
          </a:blipFill>
        </p:spPr>
      </p:sp>
      <p:sp>
        <p:nvSpPr>
          <p:cNvPr name="TextBox 13" id="13"/>
          <p:cNvSpPr txBox="true"/>
          <p:nvPr/>
        </p:nvSpPr>
        <p:spPr>
          <a:xfrm rot="0">
            <a:off x="8904690" y="3301012"/>
            <a:ext cx="7658746"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 True Positive / (True Positive + False Positive)</a:t>
            </a:r>
          </a:p>
        </p:txBody>
      </p:sp>
      <p:sp>
        <p:nvSpPr>
          <p:cNvPr name="TextBox 14" id="14"/>
          <p:cNvSpPr txBox="true"/>
          <p:nvPr/>
        </p:nvSpPr>
        <p:spPr>
          <a:xfrm rot="0">
            <a:off x="8904690" y="4540711"/>
            <a:ext cx="7132181" cy="1140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Perbandingan prediksi positif yang benar terhadap keseluruhan sentimen yang sebenarnya positif</a:t>
            </a:r>
          </a:p>
        </p:txBody>
      </p:sp>
      <p:sp>
        <p:nvSpPr>
          <p:cNvPr name="TextBox 15" id="15"/>
          <p:cNvSpPr txBox="true"/>
          <p:nvPr/>
        </p:nvSpPr>
        <p:spPr>
          <a:xfrm rot="0">
            <a:off x="8904690" y="4108687"/>
            <a:ext cx="7132181"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Recall / Sensitivity</a:t>
            </a:r>
          </a:p>
        </p:txBody>
      </p:sp>
      <p:sp>
        <p:nvSpPr>
          <p:cNvPr name="TextBox 16" id="16"/>
          <p:cNvSpPr txBox="true"/>
          <p:nvPr/>
        </p:nvSpPr>
        <p:spPr>
          <a:xfrm rot="0">
            <a:off x="8904690" y="5871306"/>
            <a:ext cx="7658746"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 True Positive / (True Positive + False Negative)</a:t>
            </a:r>
          </a:p>
        </p:txBody>
      </p:sp>
      <p:sp>
        <p:nvSpPr>
          <p:cNvPr name="TextBox 17" id="17"/>
          <p:cNvSpPr txBox="true"/>
          <p:nvPr/>
        </p:nvSpPr>
        <p:spPr>
          <a:xfrm rot="0">
            <a:off x="8904690" y="7110049"/>
            <a:ext cx="7658746"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Kombinasi precision dan recall</a:t>
            </a:r>
          </a:p>
        </p:txBody>
      </p:sp>
      <p:sp>
        <p:nvSpPr>
          <p:cNvPr name="TextBox 18" id="18"/>
          <p:cNvSpPr txBox="true"/>
          <p:nvPr/>
        </p:nvSpPr>
        <p:spPr>
          <a:xfrm rot="0">
            <a:off x="8904690" y="6678026"/>
            <a:ext cx="7132181"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F1 - Score</a:t>
            </a:r>
          </a:p>
        </p:txBody>
      </p:sp>
      <p:sp>
        <p:nvSpPr>
          <p:cNvPr name="TextBox 19" id="19"/>
          <p:cNvSpPr txBox="true"/>
          <p:nvPr/>
        </p:nvSpPr>
        <p:spPr>
          <a:xfrm rot="0">
            <a:off x="8904690" y="7678644"/>
            <a:ext cx="7658746"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 2 x Precision x Recall / (Precision + Recall)</a:t>
            </a:r>
          </a:p>
        </p:txBody>
      </p:sp>
      <p:sp>
        <p:nvSpPr>
          <p:cNvPr name="TextBox 20" id="20"/>
          <p:cNvSpPr txBox="true"/>
          <p:nvPr/>
        </p:nvSpPr>
        <p:spPr>
          <a:xfrm rot="0">
            <a:off x="8904690" y="8917387"/>
            <a:ext cx="7658746" cy="759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Perbandingan prediksi benar terhadap seluruh prediksi</a:t>
            </a:r>
          </a:p>
        </p:txBody>
      </p:sp>
      <p:sp>
        <p:nvSpPr>
          <p:cNvPr name="TextBox 21" id="21"/>
          <p:cNvSpPr txBox="true"/>
          <p:nvPr/>
        </p:nvSpPr>
        <p:spPr>
          <a:xfrm rot="0">
            <a:off x="8904690" y="8485364"/>
            <a:ext cx="7132181"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Accuracy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5363248"/>
            <a:chOff x="0" y="0"/>
            <a:chExt cx="368852" cy="1412543"/>
          </a:xfrm>
        </p:grpSpPr>
        <p:sp>
          <p:nvSpPr>
            <p:cNvPr name="Freeform 4" id="4"/>
            <p:cNvSpPr/>
            <p:nvPr/>
          </p:nvSpPr>
          <p:spPr>
            <a:xfrm flipH="false" flipV="false" rot="0">
              <a:off x="0" y="0"/>
              <a:ext cx="368852" cy="1412543"/>
            </a:xfrm>
            <a:custGeom>
              <a:avLst/>
              <a:gdLst/>
              <a:ahLst/>
              <a:cxnLst/>
              <a:rect r="r" b="b" t="t" l="l"/>
              <a:pathLst>
                <a:path h="1412543" w="368852">
                  <a:moveTo>
                    <a:pt x="0" y="0"/>
                  </a:moveTo>
                  <a:lnTo>
                    <a:pt x="368852" y="0"/>
                  </a:lnTo>
                  <a:lnTo>
                    <a:pt x="368852" y="1412543"/>
                  </a:lnTo>
                  <a:lnTo>
                    <a:pt x="0" y="1412543"/>
                  </a:lnTo>
                  <a:close/>
                </a:path>
              </a:pathLst>
            </a:custGeom>
            <a:solidFill>
              <a:srgbClr val="CCCCCC"/>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CONTENT</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5250954" y="6492957"/>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3" id="13"/>
          <p:cNvSpPr txBox="true"/>
          <p:nvPr/>
        </p:nvSpPr>
        <p:spPr>
          <a:xfrm rot="0">
            <a:off x="5250954" y="732392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06</a:t>
            </a:r>
          </a:p>
        </p:txBody>
      </p:sp>
      <p:sp>
        <p:nvSpPr>
          <p:cNvPr name="TextBox 14" id="14"/>
          <p:cNvSpPr txBox="true"/>
          <p:nvPr/>
        </p:nvSpPr>
        <p:spPr>
          <a:xfrm rot="0">
            <a:off x="6607430" y="3333137"/>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PENDAHULUAN</a:t>
            </a:r>
          </a:p>
        </p:txBody>
      </p:sp>
      <p:sp>
        <p:nvSpPr>
          <p:cNvPr name="TextBox 15" id="15"/>
          <p:cNvSpPr txBox="true"/>
          <p:nvPr/>
        </p:nvSpPr>
        <p:spPr>
          <a:xfrm rot="0">
            <a:off x="6607430" y="4127355"/>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CLEANSING DATA</a:t>
            </a:r>
          </a:p>
        </p:txBody>
      </p:sp>
      <p:sp>
        <p:nvSpPr>
          <p:cNvPr name="TextBox 16" id="16"/>
          <p:cNvSpPr txBox="true"/>
          <p:nvPr/>
        </p:nvSpPr>
        <p:spPr>
          <a:xfrm rot="0">
            <a:off x="6607430" y="504744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NEURAL NETWORK (NN)</a:t>
            </a:r>
          </a:p>
        </p:txBody>
      </p:sp>
      <p:sp>
        <p:nvSpPr>
          <p:cNvPr name="TextBox 17" id="17"/>
          <p:cNvSpPr txBox="true"/>
          <p:nvPr/>
        </p:nvSpPr>
        <p:spPr>
          <a:xfrm rot="0">
            <a:off x="6607430" y="5841663"/>
            <a:ext cx="6641594"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LONG SHORT-TERM MEMORY (LSTM)</a:t>
            </a:r>
          </a:p>
        </p:txBody>
      </p:sp>
      <p:sp>
        <p:nvSpPr>
          <p:cNvPr name="TextBox 18" id="18"/>
          <p:cNvSpPr txBox="true"/>
          <p:nvPr/>
        </p:nvSpPr>
        <p:spPr>
          <a:xfrm rot="0">
            <a:off x="6607430"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API AND OUTPUT</a:t>
            </a:r>
          </a:p>
        </p:txBody>
      </p:sp>
      <p:sp>
        <p:nvSpPr>
          <p:cNvPr name="TextBox 19" id="19"/>
          <p:cNvSpPr txBox="true"/>
          <p:nvPr/>
        </p:nvSpPr>
        <p:spPr>
          <a:xfrm rot="0">
            <a:off x="6607430" y="74348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KESIMPULAN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862265" y="928244"/>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757705" y="10393122"/>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4000" y="590327"/>
            <a:ext cx="7704477" cy="9106346"/>
          </a:xfrm>
          <a:custGeom>
            <a:avLst/>
            <a:gdLst/>
            <a:ahLst/>
            <a:cxnLst/>
            <a:rect r="r" b="b" t="t" l="l"/>
            <a:pathLst>
              <a:path h="9106346" w="7704477">
                <a:moveTo>
                  <a:pt x="0" y="0"/>
                </a:moveTo>
                <a:lnTo>
                  <a:pt x="7704477" y="0"/>
                </a:lnTo>
                <a:lnTo>
                  <a:pt x="7704477" y="9106346"/>
                </a:lnTo>
                <a:lnTo>
                  <a:pt x="0" y="9106346"/>
                </a:lnTo>
                <a:lnTo>
                  <a:pt x="0" y="0"/>
                </a:lnTo>
                <a:close/>
              </a:path>
            </a:pathLst>
          </a:custGeom>
          <a:blipFill>
            <a:blip r:embed="rId5"/>
            <a:stretch>
              <a:fillRect l="0" t="0" r="-24972" b="0"/>
            </a:stretch>
          </a:blipFill>
        </p:spPr>
      </p:sp>
      <p:sp>
        <p:nvSpPr>
          <p:cNvPr name="Freeform 6" id="6"/>
          <p:cNvSpPr/>
          <p:nvPr/>
        </p:nvSpPr>
        <p:spPr>
          <a:xfrm flipH="false" flipV="false" rot="0">
            <a:off x="466979" y="2829871"/>
            <a:ext cx="6664771" cy="3756205"/>
          </a:xfrm>
          <a:custGeom>
            <a:avLst/>
            <a:gdLst/>
            <a:ahLst/>
            <a:cxnLst/>
            <a:rect r="r" b="b" t="t" l="l"/>
            <a:pathLst>
              <a:path h="3756205" w="6664771">
                <a:moveTo>
                  <a:pt x="0" y="0"/>
                </a:moveTo>
                <a:lnTo>
                  <a:pt x="6664772" y="0"/>
                </a:lnTo>
                <a:lnTo>
                  <a:pt x="6664772" y="3756206"/>
                </a:lnTo>
                <a:lnTo>
                  <a:pt x="0" y="3756206"/>
                </a:lnTo>
                <a:lnTo>
                  <a:pt x="0" y="0"/>
                </a:lnTo>
                <a:close/>
              </a:path>
            </a:pathLst>
          </a:custGeom>
          <a:blipFill>
            <a:blip r:embed="rId6"/>
            <a:stretch>
              <a:fillRect l="0" t="0" r="0" b="0"/>
            </a:stretch>
          </a:blipFill>
        </p:spPr>
      </p:sp>
      <p:sp>
        <p:nvSpPr>
          <p:cNvPr name="Freeform 7" id="7"/>
          <p:cNvSpPr/>
          <p:nvPr/>
        </p:nvSpPr>
        <p:spPr>
          <a:xfrm flipH="false" flipV="false" rot="0">
            <a:off x="648135" y="7849997"/>
            <a:ext cx="5288088" cy="512287"/>
          </a:xfrm>
          <a:custGeom>
            <a:avLst/>
            <a:gdLst/>
            <a:ahLst/>
            <a:cxnLst/>
            <a:rect r="r" b="b" t="t" l="l"/>
            <a:pathLst>
              <a:path h="512287" w="5288088">
                <a:moveTo>
                  <a:pt x="0" y="0"/>
                </a:moveTo>
                <a:lnTo>
                  <a:pt x="5288088" y="0"/>
                </a:lnTo>
                <a:lnTo>
                  <a:pt x="5288088" y="512287"/>
                </a:lnTo>
                <a:lnTo>
                  <a:pt x="0" y="512287"/>
                </a:lnTo>
                <a:lnTo>
                  <a:pt x="0" y="0"/>
                </a:lnTo>
                <a:close/>
              </a:path>
            </a:pathLst>
          </a:custGeom>
          <a:blipFill>
            <a:blip r:embed="rId7"/>
            <a:stretch>
              <a:fillRect l="0" t="0" r="-38298" b="0"/>
            </a:stretch>
          </a:blipFill>
        </p:spPr>
      </p:sp>
      <p:sp>
        <p:nvSpPr>
          <p:cNvPr name="TextBox 8" id="8"/>
          <p:cNvSpPr txBox="true"/>
          <p:nvPr/>
        </p:nvSpPr>
        <p:spPr>
          <a:xfrm rot="0">
            <a:off x="637186" y="812543"/>
            <a:ext cx="7143131" cy="752475"/>
          </a:xfrm>
          <a:prstGeom prst="rect">
            <a:avLst/>
          </a:prstGeom>
        </p:spPr>
        <p:txBody>
          <a:bodyPr anchor="t" rtlCol="false" tIns="0" lIns="0" bIns="0" rIns="0">
            <a:spAutoFit/>
          </a:bodyPr>
          <a:lstStyle/>
          <a:p>
            <a:pPr algn="just" marL="0" indent="0" lvl="0">
              <a:lnSpc>
                <a:spcPts val="5774"/>
              </a:lnSpc>
            </a:pPr>
            <a:r>
              <a:rPr lang="en-US" sz="5499" spc="538">
                <a:solidFill>
                  <a:srgbClr val="231F20"/>
                </a:solidFill>
                <a:latin typeface="Oswald Bold"/>
              </a:rPr>
              <a:t>CROSS VALIDATION</a:t>
            </a:r>
          </a:p>
        </p:txBody>
      </p:sp>
      <p:sp>
        <p:nvSpPr>
          <p:cNvPr name="TextBox 9" id="9"/>
          <p:cNvSpPr txBox="true"/>
          <p:nvPr/>
        </p:nvSpPr>
        <p:spPr>
          <a:xfrm rot="0">
            <a:off x="648135" y="2112329"/>
            <a:ext cx="7132181"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Hasil cross validation ke-5:</a:t>
            </a:r>
          </a:p>
        </p:txBody>
      </p:sp>
      <p:sp>
        <p:nvSpPr>
          <p:cNvPr name="TextBox 10" id="10"/>
          <p:cNvSpPr txBox="true"/>
          <p:nvPr/>
        </p:nvSpPr>
        <p:spPr>
          <a:xfrm rot="0">
            <a:off x="648135" y="7306654"/>
            <a:ext cx="7132181"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Rata-rata accuracy: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66675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539614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410934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059510" y="2978131"/>
            <a:ext cx="6940781" cy="6711506"/>
          </a:xfrm>
          <a:custGeom>
            <a:avLst/>
            <a:gdLst/>
            <a:ahLst/>
            <a:cxnLst/>
            <a:rect r="r" b="b" t="t" l="l"/>
            <a:pathLst>
              <a:path h="6711506" w="6940781">
                <a:moveTo>
                  <a:pt x="0" y="0"/>
                </a:moveTo>
                <a:lnTo>
                  <a:pt x="6940781" y="0"/>
                </a:lnTo>
                <a:lnTo>
                  <a:pt x="6940781" y="6711506"/>
                </a:lnTo>
                <a:lnTo>
                  <a:pt x="0" y="6711506"/>
                </a:lnTo>
                <a:lnTo>
                  <a:pt x="0" y="0"/>
                </a:lnTo>
                <a:close/>
              </a:path>
            </a:pathLst>
          </a:custGeom>
          <a:blipFill>
            <a:blip r:embed="rId5"/>
            <a:stretch>
              <a:fillRect l="0" t="0" r="0" b="0"/>
            </a:stretch>
          </a:blipFill>
        </p:spPr>
      </p:sp>
      <p:sp>
        <p:nvSpPr>
          <p:cNvPr name="Freeform 9" id="9"/>
          <p:cNvSpPr/>
          <p:nvPr/>
        </p:nvSpPr>
        <p:spPr>
          <a:xfrm flipH="false" flipV="false" rot="0">
            <a:off x="3555913" y="4377151"/>
            <a:ext cx="2642635" cy="1418678"/>
          </a:xfrm>
          <a:custGeom>
            <a:avLst/>
            <a:gdLst/>
            <a:ahLst/>
            <a:cxnLst/>
            <a:rect r="r" b="b" t="t" l="l"/>
            <a:pathLst>
              <a:path h="1418678" w="2642635">
                <a:moveTo>
                  <a:pt x="0" y="0"/>
                </a:moveTo>
                <a:lnTo>
                  <a:pt x="2642635" y="0"/>
                </a:lnTo>
                <a:lnTo>
                  <a:pt x="2642635" y="1418678"/>
                </a:lnTo>
                <a:lnTo>
                  <a:pt x="0" y="1418678"/>
                </a:lnTo>
                <a:lnTo>
                  <a:pt x="0" y="0"/>
                </a:lnTo>
                <a:close/>
              </a:path>
            </a:pathLst>
          </a:custGeom>
          <a:blipFill>
            <a:blip r:embed="rId6"/>
            <a:stretch>
              <a:fillRect l="0" t="0" r="0" b="0"/>
            </a:stretch>
          </a:blipFill>
        </p:spPr>
      </p:sp>
      <p:sp>
        <p:nvSpPr>
          <p:cNvPr name="Freeform 10" id="10"/>
          <p:cNvSpPr/>
          <p:nvPr/>
        </p:nvSpPr>
        <p:spPr>
          <a:xfrm flipH="false" flipV="false" rot="0">
            <a:off x="3555913" y="6567354"/>
            <a:ext cx="3231711" cy="1178950"/>
          </a:xfrm>
          <a:custGeom>
            <a:avLst/>
            <a:gdLst/>
            <a:ahLst/>
            <a:cxnLst/>
            <a:rect r="r" b="b" t="t" l="l"/>
            <a:pathLst>
              <a:path h="1178950" w="3231711">
                <a:moveTo>
                  <a:pt x="0" y="0"/>
                </a:moveTo>
                <a:lnTo>
                  <a:pt x="3231711" y="0"/>
                </a:lnTo>
                <a:lnTo>
                  <a:pt x="3231711" y="1178950"/>
                </a:lnTo>
                <a:lnTo>
                  <a:pt x="0" y="1178950"/>
                </a:lnTo>
                <a:lnTo>
                  <a:pt x="0" y="0"/>
                </a:lnTo>
                <a:close/>
              </a:path>
            </a:pathLst>
          </a:custGeom>
          <a:blipFill>
            <a:blip r:embed="rId7"/>
            <a:stretch>
              <a:fillRect l="0" t="0" r="0" b="0"/>
            </a:stretch>
          </a:blipFill>
        </p:spPr>
      </p:sp>
      <p:sp>
        <p:nvSpPr>
          <p:cNvPr name="TextBox 11" id="11"/>
          <p:cNvSpPr txBox="true"/>
          <p:nvPr/>
        </p:nvSpPr>
        <p:spPr>
          <a:xfrm rot="0">
            <a:off x="3690980" y="232410"/>
            <a:ext cx="10906040" cy="1173480"/>
          </a:xfrm>
          <a:prstGeom prst="rect">
            <a:avLst/>
          </a:prstGeom>
        </p:spPr>
        <p:txBody>
          <a:bodyPr anchor="t" rtlCol="false" tIns="0" lIns="0" bIns="0" rIns="0">
            <a:spAutoFit/>
          </a:bodyPr>
          <a:lstStyle/>
          <a:p>
            <a:pPr algn="ctr">
              <a:lnSpc>
                <a:spcPts val="9659"/>
              </a:lnSpc>
            </a:pPr>
            <a:r>
              <a:rPr lang="en-US" sz="6999" spc="685">
                <a:solidFill>
                  <a:srgbClr val="FFFFFF"/>
                </a:solidFill>
                <a:latin typeface="Oswald Bold"/>
              </a:rPr>
              <a:t>EVALUASI MODEL</a:t>
            </a:r>
          </a:p>
        </p:txBody>
      </p:sp>
      <p:sp>
        <p:nvSpPr>
          <p:cNvPr name="TextBox 12" id="12"/>
          <p:cNvSpPr txBox="true"/>
          <p:nvPr/>
        </p:nvSpPr>
        <p:spPr>
          <a:xfrm rot="0">
            <a:off x="3690980" y="1329690"/>
            <a:ext cx="10906040" cy="680085"/>
          </a:xfrm>
          <a:prstGeom prst="rect">
            <a:avLst/>
          </a:prstGeom>
        </p:spPr>
        <p:txBody>
          <a:bodyPr anchor="t" rtlCol="false" tIns="0" lIns="0" bIns="0" rIns="0">
            <a:spAutoFit/>
          </a:bodyPr>
          <a:lstStyle/>
          <a:p>
            <a:pPr algn="ctr">
              <a:lnSpc>
                <a:spcPts val="5519"/>
              </a:lnSpc>
            </a:pPr>
            <a:r>
              <a:rPr lang="en-US" sz="3999" spc="391">
                <a:solidFill>
                  <a:srgbClr val="FFFFFF"/>
                </a:solidFill>
                <a:latin typeface="Oswald Bold"/>
              </a:rPr>
              <a:t>CONFUSION MATRIX</a:t>
            </a:r>
          </a:p>
        </p:txBody>
      </p:sp>
      <p:sp>
        <p:nvSpPr>
          <p:cNvPr name="TextBox 13" id="13"/>
          <p:cNvSpPr txBox="true"/>
          <p:nvPr/>
        </p:nvSpPr>
        <p:spPr>
          <a:xfrm rot="0">
            <a:off x="15290397" y="7245193"/>
            <a:ext cx="3431961" cy="352044"/>
          </a:xfrm>
          <a:prstGeom prst="rect">
            <a:avLst/>
          </a:prstGeom>
        </p:spPr>
        <p:txBody>
          <a:bodyPr anchor="t" rtlCol="false" tIns="0" lIns="0" bIns="0" rIns="0">
            <a:spAutoFit/>
          </a:bodyPr>
          <a:lstStyle/>
          <a:p>
            <a:pPr algn="just">
              <a:lnSpc>
                <a:spcPts val="2898"/>
              </a:lnSpc>
            </a:pPr>
            <a:r>
              <a:rPr lang="en-US" sz="2100" spc="205">
                <a:solidFill>
                  <a:srgbClr val="231F20"/>
                </a:solidFill>
                <a:latin typeface="DM Sans Bold"/>
              </a:rPr>
              <a:t>Keterangan:</a:t>
            </a:r>
          </a:p>
        </p:txBody>
      </p:sp>
      <p:sp>
        <p:nvSpPr>
          <p:cNvPr name="TextBox 14" id="14"/>
          <p:cNvSpPr txBox="true"/>
          <p:nvPr/>
        </p:nvSpPr>
        <p:spPr>
          <a:xfrm rot="0">
            <a:off x="15484410" y="7708204"/>
            <a:ext cx="390418" cy="1075944"/>
          </a:xfrm>
          <a:prstGeom prst="rect">
            <a:avLst/>
          </a:prstGeom>
        </p:spPr>
        <p:txBody>
          <a:bodyPr anchor="t" rtlCol="false" tIns="0" lIns="0" bIns="0" rIns="0">
            <a:spAutoFit/>
          </a:bodyPr>
          <a:lstStyle/>
          <a:p>
            <a:pPr algn="ctr">
              <a:lnSpc>
                <a:spcPts val="2898"/>
              </a:lnSpc>
            </a:pPr>
            <a:r>
              <a:rPr lang="en-US" sz="2100" spc="205">
                <a:solidFill>
                  <a:srgbClr val="231F20"/>
                </a:solidFill>
                <a:latin typeface="DM Sans"/>
              </a:rPr>
              <a:t>0</a:t>
            </a:r>
          </a:p>
          <a:p>
            <a:pPr algn="ctr">
              <a:lnSpc>
                <a:spcPts val="2898"/>
              </a:lnSpc>
            </a:pPr>
            <a:r>
              <a:rPr lang="en-US" sz="2100" spc="205">
                <a:solidFill>
                  <a:srgbClr val="231F20"/>
                </a:solidFill>
                <a:latin typeface="DM Sans"/>
              </a:rPr>
              <a:t>1</a:t>
            </a:r>
          </a:p>
          <a:p>
            <a:pPr algn="ctr">
              <a:lnSpc>
                <a:spcPts val="2898"/>
              </a:lnSpc>
            </a:pPr>
            <a:r>
              <a:rPr lang="en-US" sz="2100" spc="205">
                <a:solidFill>
                  <a:srgbClr val="231F20"/>
                </a:solidFill>
                <a:latin typeface="DM Sans"/>
              </a:rPr>
              <a:t>2</a:t>
            </a:r>
          </a:p>
        </p:txBody>
      </p:sp>
      <p:sp>
        <p:nvSpPr>
          <p:cNvPr name="TextBox 15" id="15"/>
          <p:cNvSpPr txBox="true"/>
          <p:nvPr/>
        </p:nvSpPr>
        <p:spPr>
          <a:xfrm rot="0">
            <a:off x="16043641" y="7708204"/>
            <a:ext cx="2211469" cy="1075944"/>
          </a:xfrm>
          <a:prstGeom prst="rect">
            <a:avLst/>
          </a:prstGeom>
        </p:spPr>
        <p:txBody>
          <a:bodyPr anchor="t" rtlCol="false" tIns="0" lIns="0" bIns="0" rIns="0">
            <a:spAutoFit/>
          </a:bodyPr>
          <a:lstStyle/>
          <a:p>
            <a:pPr>
              <a:lnSpc>
                <a:spcPts val="2898"/>
              </a:lnSpc>
            </a:pPr>
            <a:r>
              <a:rPr lang="en-US" sz="2100" spc="205">
                <a:solidFill>
                  <a:srgbClr val="231F20"/>
                </a:solidFill>
                <a:latin typeface="DM Sans"/>
              </a:rPr>
              <a:t>: Negative</a:t>
            </a:r>
          </a:p>
          <a:p>
            <a:pPr>
              <a:lnSpc>
                <a:spcPts val="2898"/>
              </a:lnSpc>
            </a:pPr>
            <a:r>
              <a:rPr lang="en-US" sz="2100" spc="205">
                <a:solidFill>
                  <a:srgbClr val="231F20"/>
                </a:solidFill>
                <a:latin typeface="DM Sans"/>
              </a:rPr>
              <a:t>: Netral</a:t>
            </a:r>
          </a:p>
          <a:p>
            <a:pPr>
              <a:lnSpc>
                <a:spcPts val="2898"/>
              </a:lnSpc>
            </a:pPr>
            <a:r>
              <a:rPr lang="en-US" sz="2100" spc="205">
                <a:solidFill>
                  <a:srgbClr val="231F20"/>
                </a:solidFill>
                <a:latin typeface="DM Sans"/>
              </a:rPr>
              <a:t>: Positif</a:t>
            </a:r>
          </a:p>
        </p:txBody>
      </p:sp>
      <p:sp>
        <p:nvSpPr>
          <p:cNvPr name="TextBox 16" id="16"/>
          <p:cNvSpPr txBox="true"/>
          <p:nvPr/>
        </p:nvSpPr>
        <p:spPr>
          <a:xfrm rot="0">
            <a:off x="503597" y="4710443"/>
            <a:ext cx="3431961" cy="713994"/>
          </a:xfrm>
          <a:prstGeom prst="rect">
            <a:avLst/>
          </a:prstGeom>
        </p:spPr>
        <p:txBody>
          <a:bodyPr anchor="t" rtlCol="false" tIns="0" lIns="0" bIns="0" rIns="0">
            <a:spAutoFit/>
          </a:bodyPr>
          <a:lstStyle/>
          <a:p>
            <a:pPr algn="just">
              <a:lnSpc>
                <a:spcPts val="2898"/>
              </a:lnSpc>
            </a:pPr>
            <a:r>
              <a:rPr lang="en-US" sz="2100" spc="205">
                <a:solidFill>
                  <a:srgbClr val="231F20"/>
                </a:solidFill>
                <a:latin typeface="DM Sans Bold"/>
              </a:rPr>
              <a:t>Value count</a:t>
            </a:r>
          </a:p>
          <a:p>
            <a:pPr algn="just">
              <a:lnSpc>
                <a:spcPts val="2898"/>
              </a:lnSpc>
            </a:pPr>
            <a:r>
              <a:rPr lang="en-US" sz="2100" spc="205">
                <a:solidFill>
                  <a:srgbClr val="231F20"/>
                </a:solidFill>
                <a:latin typeface="DM Sans Bold"/>
              </a:rPr>
              <a:t>True Label</a:t>
            </a:r>
          </a:p>
        </p:txBody>
      </p:sp>
      <p:sp>
        <p:nvSpPr>
          <p:cNvPr name="TextBox 17" id="17"/>
          <p:cNvSpPr txBox="true"/>
          <p:nvPr/>
        </p:nvSpPr>
        <p:spPr>
          <a:xfrm rot="0">
            <a:off x="503597" y="6780782"/>
            <a:ext cx="3431961" cy="713994"/>
          </a:xfrm>
          <a:prstGeom prst="rect">
            <a:avLst/>
          </a:prstGeom>
        </p:spPr>
        <p:txBody>
          <a:bodyPr anchor="t" rtlCol="false" tIns="0" lIns="0" bIns="0" rIns="0">
            <a:spAutoFit/>
          </a:bodyPr>
          <a:lstStyle/>
          <a:p>
            <a:pPr algn="just">
              <a:lnSpc>
                <a:spcPts val="2898"/>
              </a:lnSpc>
            </a:pPr>
            <a:r>
              <a:rPr lang="en-US" sz="2100" spc="205">
                <a:solidFill>
                  <a:srgbClr val="231F20"/>
                </a:solidFill>
                <a:latin typeface="DM Sans Bold"/>
              </a:rPr>
              <a:t>Value count</a:t>
            </a:r>
          </a:p>
          <a:p>
            <a:pPr algn="just">
              <a:lnSpc>
                <a:spcPts val="2898"/>
              </a:lnSpc>
            </a:pPr>
            <a:r>
              <a:rPr lang="en-US" sz="2100" spc="205">
                <a:solidFill>
                  <a:srgbClr val="231F20"/>
                </a:solidFill>
                <a:latin typeface="DM Sans Bold"/>
              </a:rPr>
              <a:t>Predicted Label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3438210" y="763009"/>
            <a:ext cx="12471670" cy="5351480"/>
          </a:xfrm>
          <a:custGeom>
            <a:avLst/>
            <a:gdLst/>
            <a:ahLst/>
            <a:cxnLst/>
            <a:rect r="r" b="b" t="t" l="l"/>
            <a:pathLst>
              <a:path h="5351480" w="12471670">
                <a:moveTo>
                  <a:pt x="0" y="0"/>
                </a:moveTo>
                <a:lnTo>
                  <a:pt x="12471669" y="0"/>
                </a:lnTo>
                <a:lnTo>
                  <a:pt x="12471669"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757705" y="10393122"/>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04693" y="493784"/>
            <a:ext cx="7516453" cy="9502298"/>
            <a:chOff x="0" y="0"/>
            <a:chExt cx="2879879" cy="3640741"/>
          </a:xfrm>
        </p:grpSpPr>
        <p:sp>
          <p:nvSpPr>
            <p:cNvPr name="Freeform 6" id="6"/>
            <p:cNvSpPr/>
            <p:nvPr/>
          </p:nvSpPr>
          <p:spPr>
            <a:xfrm flipH="false" flipV="false" rot="0">
              <a:off x="0" y="0"/>
              <a:ext cx="2879878" cy="3640741"/>
            </a:xfrm>
            <a:custGeom>
              <a:avLst/>
              <a:gdLst/>
              <a:ahLst/>
              <a:cxnLst/>
              <a:rect r="r" b="b" t="t" l="l"/>
              <a:pathLst>
                <a:path h="3640741" w="2879878">
                  <a:moveTo>
                    <a:pt x="0" y="0"/>
                  </a:moveTo>
                  <a:lnTo>
                    <a:pt x="2879878" y="0"/>
                  </a:lnTo>
                  <a:lnTo>
                    <a:pt x="2879878" y="3640741"/>
                  </a:lnTo>
                  <a:lnTo>
                    <a:pt x="0" y="3640741"/>
                  </a:lnTo>
                  <a:close/>
                </a:path>
              </a:pathLst>
            </a:custGeom>
            <a:solidFill>
              <a:srgbClr val="EFEFEF"/>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788966" y="1509504"/>
            <a:ext cx="6768411" cy="1073709"/>
          </a:xfrm>
          <a:custGeom>
            <a:avLst/>
            <a:gdLst/>
            <a:ahLst/>
            <a:cxnLst/>
            <a:rect r="r" b="b" t="t" l="l"/>
            <a:pathLst>
              <a:path h="1073709" w="6768411">
                <a:moveTo>
                  <a:pt x="0" y="0"/>
                </a:moveTo>
                <a:lnTo>
                  <a:pt x="6768411" y="0"/>
                </a:lnTo>
                <a:lnTo>
                  <a:pt x="6768411" y="1073709"/>
                </a:lnTo>
                <a:lnTo>
                  <a:pt x="0" y="1073709"/>
                </a:lnTo>
                <a:lnTo>
                  <a:pt x="0" y="0"/>
                </a:lnTo>
                <a:close/>
              </a:path>
            </a:pathLst>
          </a:custGeom>
          <a:blipFill>
            <a:blip r:embed="rId5"/>
            <a:stretch>
              <a:fillRect l="0" t="0" r="-3781" b="0"/>
            </a:stretch>
          </a:blipFill>
        </p:spPr>
      </p:sp>
      <p:sp>
        <p:nvSpPr>
          <p:cNvPr name="Freeform 9" id="9"/>
          <p:cNvSpPr/>
          <p:nvPr/>
        </p:nvSpPr>
        <p:spPr>
          <a:xfrm flipH="false" flipV="false" rot="0">
            <a:off x="788966" y="3889900"/>
            <a:ext cx="6768411" cy="5720529"/>
          </a:xfrm>
          <a:custGeom>
            <a:avLst/>
            <a:gdLst/>
            <a:ahLst/>
            <a:cxnLst/>
            <a:rect r="r" b="b" t="t" l="l"/>
            <a:pathLst>
              <a:path h="5720529" w="6768411">
                <a:moveTo>
                  <a:pt x="0" y="0"/>
                </a:moveTo>
                <a:lnTo>
                  <a:pt x="6768411" y="0"/>
                </a:lnTo>
                <a:lnTo>
                  <a:pt x="6768411" y="5720529"/>
                </a:lnTo>
                <a:lnTo>
                  <a:pt x="0" y="5720529"/>
                </a:lnTo>
                <a:lnTo>
                  <a:pt x="0" y="0"/>
                </a:lnTo>
                <a:close/>
              </a:path>
            </a:pathLst>
          </a:custGeom>
          <a:blipFill>
            <a:blip r:embed="rId6"/>
            <a:stretch>
              <a:fillRect l="0" t="0" r="-3781" b="0"/>
            </a:stretch>
          </a:blipFill>
        </p:spPr>
      </p:sp>
      <p:sp>
        <p:nvSpPr>
          <p:cNvPr name="Freeform 10" id="10"/>
          <p:cNvSpPr/>
          <p:nvPr/>
        </p:nvSpPr>
        <p:spPr>
          <a:xfrm flipH="false" flipV="false" rot="0">
            <a:off x="9144000" y="4855710"/>
            <a:ext cx="7779734" cy="3643027"/>
          </a:xfrm>
          <a:custGeom>
            <a:avLst/>
            <a:gdLst/>
            <a:ahLst/>
            <a:cxnLst/>
            <a:rect r="r" b="b" t="t" l="l"/>
            <a:pathLst>
              <a:path h="3643027" w="7779734">
                <a:moveTo>
                  <a:pt x="0" y="0"/>
                </a:moveTo>
                <a:lnTo>
                  <a:pt x="7779734" y="0"/>
                </a:lnTo>
                <a:lnTo>
                  <a:pt x="7779734" y="3643026"/>
                </a:lnTo>
                <a:lnTo>
                  <a:pt x="0" y="3643026"/>
                </a:lnTo>
                <a:lnTo>
                  <a:pt x="0" y="0"/>
                </a:lnTo>
                <a:close/>
              </a:path>
            </a:pathLst>
          </a:custGeom>
          <a:blipFill>
            <a:blip r:embed="rId7"/>
            <a:stretch>
              <a:fillRect l="0" t="0" r="0" b="0"/>
            </a:stretch>
          </a:blipFill>
        </p:spPr>
      </p:sp>
      <p:sp>
        <p:nvSpPr>
          <p:cNvPr name="TextBox 11" id="11"/>
          <p:cNvSpPr txBox="true"/>
          <p:nvPr/>
        </p:nvSpPr>
        <p:spPr>
          <a:xfrm rot="0">
            <a:off x="788966" y="791264"/>
            <a:ext cx="7132181"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Load "feature.p" &amp; "model.p"</a:t>
            </a:r>
          </a:p>
        </p:txBody>
      </p:sp>
      <p:sp>
        <p:nvSpPr>
          <p:cNvPr name="TextBox 12" id="12"/>
          <p:cNvSpPr txBox="true"/>
          <p:nvPr/>
        </p:nvSpPr>
        <p:spPr>
          <a:xfrm rot="0">
            <a:off x="9872914" y="709248"/>
            <a:ext cx="7143131" cy="1476375"/>
          </a:xfrm>
          <a:prstGeom prst="rect">
            <a:avLst/>
          </a:prstGeom>
        </p:spPr>
        <p:txBody>
          <a:bodyPr anchor="t" rtlCol="false" tIns="0" lIns="0" bIns="0" rIns="0">
            <a:spAutoFit/>
          </a:bodyPr>
          <a:lstStyle/>
          <a:p>
            <a:pPr algn="r" marL="0" indent="0" lvl="0">
              <a:lnSpc>
                <a:spcPts val="5774"/>
              </a:lnSpc>
            </a:pPr>
            <a:r>
              <a:rPr lang="en-US" sz="5499" spc="538">
                <a:solidFill>
                  <a:srgbClr val="231F20"/>
                </a:solidFill>
                <a:latin typeface="Oswald Bold"/>
              </a:rPr>
              <a:t>MODEL FUNCTION FOR API</a:t>
            </a:r>
          </a:p>
        </p:txBody>
      </p:sp>
      <p:sp>
        <p:nvSpPr>
          <p:cNvPr name="TextBox 13" id="13"/>
          <p:cNvSpPr txBox="true"/>
          <p:nvPr/>
        </p:nvSpPr>
        <p:spPr>
          <a:xfrm rot="0">
            <a:off x="788966" y="3225889"/>
            <a:ext cx="7132181"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Definisikan fungsi untuk memanggil model</a:t>
            </a:r>
          </a:p>
        </p:txBody>
      </p:sp>
      <p:sp>
        <p:nvSpPr>
          <p:cNvPr name="TextBox 14" id="14"/>
          <p:cNvSpPr txBox="true"/>
          <p:nvPr/>
        </p:nvSpPr>
        <p:spPr>
          <a:xfrm rot="0">
            <a:off x="9144000" y="4225330"/>
            <a:ext cx="7779734"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Hasil analisis sentimen metode Neural Network</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64063" y="2809204"/>
            <a:ext cx="12057353" cy="2144268"/>
          </a:xfrm>
          <a:prstGeom prst="rect">
            <a:avLst/>
          </a:prstGeom>
        </p:spPr>
        <p:txBody>
          <a:bodyPr anchor="t" rtlCol="false" tIns="0" lIns="0" bIns="0" rIns="0">
            <a:spAutoFit/>
          </a:bodyPr>
          <a:lstStyle/>
          <a:p>
            <a:pPr algn="ctr">
              <a:lnSpc>
                <a:spcPts val="8556"/>
              </a:lnSpc>
            </a:pPr>
            <a:r>
              <a:rPr lang="en-US" sz="6200" spc="607">
                <a:solidFill>
                  <a:srgbClr val="FFFFFF"/>
                </a:solidFill>
                <a:latin typeface="Oswald Bold"/>
              </a:rPr>
              <a:t>LONG SHORT-TERM MEMORY (LSTM)</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017136" y="4905847"/>
            <a:ext cx="10951206" cy="993169"/>
          </a:xfrm>
          <a:prstGeom prst="rect">
            <a:avLst/>
          </a:prstGeom>
        </p:spPr>
        <p:txBody>
          <a:bodyPr anchor="t" rtlCol="false" tIns="0" lIns="0" bIns="0" rIns="0">
            <a:spAutoFit/>
          </a:bodyPr>
          <a:lstStyle/>
          <a:p>
            <a:pPr algn="l">
              <a:lnSpc>
                <a:spcPts val="3999"/>
              </a:lnSpc>
            </a:pPr>
            <a:r>
              <a:rPr lang="en-US" sz="2898" spc="284">
                <a:solidFill>
                  <a:srgbClr val="F5FFF5"/>
                </a:solidFill>
                <a:latin typeface="DM Sans"/>
              </a:rPr>
              <a:t>Model analisis Sentimen dengan metode Long Short-Term Memory menggunakan Jupyter Notebook</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035253">
            <a:off x="15495899" y="4992195"/>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799999">
            <a:off x="-2564840" y="-6899532"/>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31533" y="1981367"/>
            <a:ext cx="6983401" cy="5431534"/>
          </a:xfrm>
          <a:custGeom>
            <a:avLst/>
            <a:gdLst/>
            <a:ahLst/>
            <a:cxnLst/>
            <a:rect r="r" b="b" t="t" l="l"/>
            <a:pathLst>
              <a:path h="5431534" w="6983401">
                <a:moveTo>
                  <a:pt x="0" y="0"/>
                </a:moveTo>
                <a:lnTo>
                  <a:pt x="6983400" y="0"/>
                </a:lnTo>
                <a:lnTo>
                  <a:pt x="6983400" y="5431534"/>
                </a:lnTo>
                <a:lnTo>
                  <a:pt x="0" y="5431534"/>
                </a:lnTo>
                <a:lnTo>
                  <a:pt x="0" y="0"/>
                </a:lnTo>
                <a:close/>
              </a:path>
            </a:pathLst>
          </a:custGeom>
          <a:blipFill>
            <a:blip r:embed="rId5"/>
            <a:stretch>
              <a:fillRect l="0" t="0" r="0" b="0"/>
            </a:stretch>
          </a:blipFill>
        </p:spPr>
      </p:sp>
      <p:sp>
        <p:nvSpPr>
          <p:cNvPr name="Freeform 6" id="6"/>
          <p:cNvSpPr/>
          <p:nvPr/>
        </p:nvSpPr>
        <p:spPr>
          <a:xfrm flipH="false" flipV="false" rot="0">
            <a:off x="11274243" y="5740837"/>
            <a:ext cx="4782662" cy="4419068"/>
          </a:xfrm>
          <a:custGeom>
            <a:avLst/>
            <a:gdLst/>
            <a:ahLst/>
            <a:cxnLst/>
            <a:rect r="r" b="b" t="t" l="l"/>
            <a:pathLst>
              <a:path h="4419068" w="4782662">
                <a:moveTo>
                  <a:pt x="0" y="0"/>
                </a:moveTo>
                <a:lnTo>
                  <a:pt x="4782662" y="0"/>
                </a:lnTo>
                <a:lnTo>
                  <a:pt x="4782662" y="4419068"/>
                </a:lnTo>
                <a:lnTo>
                  <a:pt x="0" y="4419068"/>
                </a:lnTo>
                <a:lnTo>
                  <a:pt x="0" y="0"/>
                </a:lnTo>
                <a:close/>
              </a:path>
            </a:pathLst>
          </a:custGeom>
          <a:blipFill>
            <a:blip r:embed="rId6"/>
            <a:stretch>
              <a:fillRect l="0" t="0" r="0" b="0"/>
            </a:stretch>
          </a:blipFill>
        </p:spPr>
      </p:sp>
      <p:sp>
        <p:nvSpPr>
          <p:cNvPr name="TextBox 7" id="7"/>
          <p:cNvSpPr txBox="true"/>
          <p:nvPr/>
        </p:nvSpPr>
        <p:spPr>
          <a:xfrm rot="0">
            <a:off x="882113" y="1004339"/>
            <a:ext cx="8135503" cy="695325"/>
          </a:xfrm>
          <a:prstGeom prst="rect">
            <a:avLst/>
          </a:prstGeom>
        </p:spPr>
        <p:txBody>
          <a:bodyPr anchor="t" rtlCol="false" tIns="0" lIns="0" bIns="0" rIns="0">
            <a:spAutoFit/>
          </a:bodyPr>
          <a:lstStyle/>
          <a:p>
            <a:pPr marL="0" indent="0" lvl="0">
              <a:lnSpc>
                <a:spcPts val="5250"/>
              </a:lnSpc>
            </a:pPr>
            <a:r>
              <a:rPr lang="en-US" sz="5000" spc="490">
                <a:solidFill>
                  <a:srgbClr val="231F20"/>
                </a:solidFill>
                <a:latin typeface="Oswald Bold"/>
              </a:rPr>
              <a:t>APA ITU LSTM ?</a:t>
            </a:r>
          </a:p>
        </p:txBody>
      </p:sp>
      <p:sp>
        <p:nvSpPr>
          <p:cNvPr name="TextBox 8" id="8"/>
          <p:cNvSpPr txBox="true"/>
          <p:nvPr/>
        </p:nvSpPr>
        <p:spPr>
          <a:xfrm rot="0">
            <a:off x="7607435" y="1933742"/>
            <a:ext cx="10425568" cy="3807095"/>
          </a:xfrm>
          <a:prstGeom prst="rect">
            <a:avLst/>
          </a:prstGeom>
        </p:spPr>
        <p:txBody>
          <a:bodyPr anchor="t" rtlCol="false" tIns="0" lIns="0" bIns="0" rIns="0">
            <a:spAutoFit/>
          </a:bodyPr>
          <a:lstStyle/>
          <a:p>
            <a:pPr algn="just">
              <a:lnSpc>
                <a:spcPts val="3050"/>
              </a:lnSpc>
            </a:pPr>
            <a:r>
              <a:rPr lang="en-US" sz="2210" spc="216">
                <a:solidFill>
                  <a:srgbClr val="231F20"/>
                </a:solidFill>
                <a:latin typeface="DM Sans Bold"/>
              </a:rPr>
              <a:t>LSTM (LONG SHORT_TERM MEMORY) merupakan salah satu model deep learning yang biasa digunakan dalam melakukan analysis berupa text. Desain LSTM sendiri terinpirasi dari gerbang logika (logic gates) pada komputer yang dimana arsitekturnya terdiri dari :</a:t>
            </a:r>
          </a:p>
          <a:p>
            <a:pPr algn="just" marL="477229" indent="-238614" lvl="1">
              <a:lnSpc>
                <a:spcPts val="3050"/>
              </a:lnSpc>
              <a:buFont typeface="Arial"/>
              <a:buChar char="•"/>
            </a:pPr>
            <a:r>
              <a:rPr lang="en-US" sz="2210" spc="216">
                <a:solidFill>
                  <a:srgbClr val="231F20"/>
                </a:solidFill>
                <a:latin typeface="DM Sans Bold"/>
              </a:rPr>
              <a:t>Gerbang input (input gate)</a:t>
            </a:r>
          </a:p>
          <a:p>
            <a:pPr algn="just" marL="477229" indent="-238614" lvl="1">
              <a:lnSpc>
                <a:spcPts val="3050"/>
              </a:lnSpc>
              <a:buFont typeface="Arial"/>
              <a:buChar char="•"/>
            </a:pPr>
            <a:r>
              <a:rPr lang="en-US" sz="2210" spc="216">
                <a:solidFill>
                  <a:srgbClr val="231F20"/>
                </a:solidFill>
                <a:latin typeface="DM Sans Bold"/>
              </a:rPr>
              <a:t>Gerbang lupa (forget gate)</a:t>
            </a:r>
          </a:p>
          <a:p>
            <a:pPr algn="just" marL="477229" indent="-238614" lvl="1">
              <a:lnSpc>
                <a:spcPts val="3050"/>
              </a:lnSpc>
              <a:buFont typeface="Arial"/>
              <a:buChar char="•"/>
            </a:pPr>
            <a:r>
              <a:rPr lang="en-US" sz="2210" spc="216">
                <a:solidFill>
                  <a:srgbClr val="231F20"/>
                </a:solidFill>
                <a:latin typeface="DM Sans Bold"/>
              </a:rPr>
              <a:t>Gerbang keluarga (output gate) yang mengontrol aliran informasi</a:t>
            </a:r>
          </a:p>
          <a:p>
            <a:pPr algn="just">
              <a:lnSpc>
                <a:spcPts val="3050"/>
              </a:lnSpc>
              <a:spcBef>
                <a:spcPct val="0"/>
              </a:spcBef>
            </a:pPr>
          </a:p>
        </p:txBody>
      </p:sp>
      <p:sp>
        <p:nvSpPr>
          <p:cNvPr name="TextBox 9" id="9"/>
          <p:cNvSpPr txBox="true"/>
          <p:nvPr/>
        </p:nvSpPr>
        <p:spPr>
          <a:xfrm rot="0">
            <a:off x="2946473" y="8053150"/>
            <a:ext cx="8160673" cy="1902095"/>
          </a:xfrm>
          <a:prstGeom prst="rect">
            <a:avLst/>
          </a:prstGeom>
        </p:spPr>
        <p:txBody>
          <a:bodyPr anchor="t" rtlCol="false" tIns="0" lIns="0" bIns="0" rIns="0">
            <a:spAutoFit/>
          </a:bodyPr>
          <a:lstStyle/>
          <a:p>
            <a:pPr algn="just">
              <a:lnSpc>
                <a:spcPts val="3050"/>
              </a:lnSpc>
              <a:spcBef>
                <a:spcPct val="0"/>
              </a:spcBef>
            </a:pPr>
            <a:r>
              <a:rPr lang="en-US" sz="2210" spc="216">
                <a:solidFill>
                  <a:srgbClr val="231F20"/>
                </a:solidFill>
                <a:latin typeface="DM Sans Bold"/>
              </a:rPr>
              <a:t>Penggunaan model LSTM pada percobaan kali ini diharapkan dengan model ini dihasilkan accuracy yang lebih baik dibandingkan dengan menggunakan neural network dalam melakukan analysis sentiment.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61995" y="2599641"/>
            <a:ext cx="10934900" cy="2063189"/>
          </a:xfrm>
          <a:custGeom>
            <a:avLst/>
            <a:gdLst/>
            <a:ahLst/>
            <a:cxnLst/>
            <a:rect r="r" b="b" t="t" l="l"/>
            <a:pathLst>
              <a:path h="2063189" w="10934900">
                <a:moveTo>
                  <a:pt x="0" y="0"/>
                </a:moveTo>
                <a:lnTo>
                  <a:pt x="10934901" y="0"/>
                </a:lnTo>
                <a:lnTo>
                  <a:pt x="10934901" y="2063188"/>
                </a:lnTo>
                <a:lnTo>
                  <a:pt x="0" y="2063188"/>
                </a:lnTo>
                <a:lnTo>
                  <a:pt x="0" y="0"/>
                </a:lnTo>
                <a:close/>
              </a:path>
            </a:pathLst>
          </a:custGeom>
          <a:blipFill>
            <a:blip r:embed="rId5"/>
            <a:stretch>
              <a:fillRect l="0" t="0" r="0" b="0"/>
            </a:stretch>
          </a:blipFill>
        </p:spPr>
      </p:sp>
      <p:sp>
        <p:nvSpPr>
          <p:cNvPr name="Freeform 6" id="6"/>
          <p:cNvSpPr/>
          <p:nvPr/>
        </p:nvSpPr>
        <p:spPr>
          <a:xfrm flipH="false" flipV="false" rot="0">
            <a:off x="9717968" y="4273984"/>
            <a:ext cx="8201576" cy="3781027"/>
          </a:xfrm>
          <a:custGeom>
            <a:avLst/>
            <a:gdLst/>
            <a:ahLst/>
            <a:cxnLst/>
            <a:rect r="r" b="b" t="t" l="l"/>
            <a:pathLst>
              <a:path h="3781027" w="8201576">
                <a:moveTo>
                  <a:pt x="0" y="0"/>
                </a:moveTo>
                <a:lnTo>
                  <a:pt x="8201575" y="0"/>
                </a:lnTo>
                <a:lnTo>
                  <a:pt x="8201575" y="3781027"/>
                </a:lnTo>
                <a:lnTo>
                  <a:pt x="0" y="3781027"/>
                </a:lnTo>
                <a:lnTo>
                  <a:pt x="0" y="0"/>
                </a:lnTo>
                <a:close/>
              </a:path>
            </a:pathLst>
          </a:custGeom>
          <a:blipFill>
            <a:blip r:embed="rId6"/>
            <a:stretch>
              <a:fillRect l="0" t="0" r="0" b="0"/>
            </a:stretch>
          </a:blipFill>
        </p:spPr>
      </p:sp>
      <p:sp>
        <p:nvSpPr>
          <p:cNvPr name="Freeform 7" id="7"/>
          <p:cNvSpPr/>
          <p:nvPr/>
        </p:nvSpPr>
        <p:spPr>
          <a:xfrm flipH="false" flipV="false" rot="0">
            <a:off x="54329" y="6650406"/>
            <a:ext cx="9461508" cy="2809210"/>
          </a:xfrm>
          <a:custGeom>
            <a:avLst/>
            <a:gdLst/>
            <a:ahLst/>
            <a:cxnLst/>
            <a:rect r="r" b="b" t="t" l="l"/>
            <a:pathLst>
              <a:path h="2809210" w="9461508">
                <a:moveTo>
                  <a:pt x="0" y="0"/>
                </a:moveTo>
                <a:lnTo>
                  <a:pt x="9461508" y="0"/>
                </a:lnTo>
                <a:lnTo>
                  <a:pt x="9461508" y="2809210"/>
                </a:lnTo>
                <a:lnTo>
                  <a:pt x="0" y="2809210"/>
                </a:lnTo>
                <a:lnTo>
                  <a:pt x="0" y="0"/>
                </a:lnTo>
                <a:close/>
              </a:path>
            </a:pathLst>
          </a:custGeom>
          <a:blipFill>
            <a:blip r:embed="rId7"/>
            <a:stretch>
              <a:fillRect l="0" t="0" r="-31937" b="-36457"/>
            </a:stretch>
          </a:blipFill>
        </p:spPr>
      </p:sp>
      <p:sp>
        <p:nvSpPr>
          <p:cNvPr name="TextBox 8" id="8"/>
          <p:cNvSpPr txBox="true"/>
          <p:nvPr/>
        </p:nvSpPr>
        <p:spPr>
          <a:xfrm rot="0">
            <a:off x="1187917" y="5024402"/>
            <a:ext cx="5467450" cy="1140095"/>
          </a:xfrm>
          <a:prstGeom prst="rect">
            <a:avLst/>
          </a:prstGeom>
        </p:spPr>
        <p:txBody>
          <a:bodyPr anchor="t" rtlCol="false" tIns="0" lIns="0" bIns="0" rIns="0">
            <a:spAutoFit/>
          </a:bodyPr>
          <a:lstStyle/>
          <a:p>
            <a:pPr algn="ctr">
              <a:lnSpc>
                <a:spcPts val="3050"/>
              </a:lnSpc>
              <a:spcBef>
                <a:spcPct val="0"/>
              </a:spcBef>
            </a:pPr>
            <a:r>
              <a:rPr lang="en-US" sz="2210" spc="216">
                <a:solidFill>
                  <a:srgbClr val="000000"/>
                </a:solidFill>
                <a:latin typeface="DM Sans Bold"/>
              </a:rPr>
              <a:t>Import pandas dan memanggil dataset yang akan digunakan sebagai data training</a:t>
            </a:r>
          </a:p>
        </p:txBody>
      </p:sp>
      <p:sp>
        <p:nvSpPr>
          <p:cNvPr name="TextBox 9" id="9"/>
          <p:cNvSpPr txBox="true"/>
          <p:nvPr/>
        </p:nvSpPr>
        <p:spPr>
          <a:xfrm rot="0">
            <a:off x="10330707" y="8340776"/>
            <a:ext cx="5813695" cy="1140095"/>
          </a:xfrm>
          <a:prstGeom prst="rect">
            <a:avLst/>
          </a:prstGeom>
        </p:spPr>
        <p:txBody>
          <a:bodyPr anchor="t" rtlCol="false" tIns="0" lIns="0" bIns="0" rIns="0">
            <a:spAutoFit/>
          </a:bodyPr>
          <a:lstStyle/>
          <a:p>
            <a:pPr>
              <a:lnSpc>
                <a:spcPts val="3050"/>
              </a:lnSpc>
              <a:spcBef>
                <a:spcPct val="0"/>
              </a:spcBef>
            </a:pPr>
            <a:r>
              <a:rPr lang="en-US" sz="2210" spc="216">
                <a:solidFill>
                  <a:srgbClr val="000000"/>
                </a:solidFill>
                <a:latin typeface="DM Sans Bold"/>
              </a:rPr>
              <a:t>Mengklasifikasi data menjadi 3 sentiment dan melihat nilai pada tiap sentiment</a:t>
            </a:r>
          </a:p>
        </p:txBody>
      </p:sp>
      <p:sp>
        <p:nvSpPr>
          <p:cNvPr name="TextBox 10" id="10"/>
          <p:cNvSpPr txBox="true"/>
          <p:nvPr/>
        </p:nvSpPr>
        <p:spPr>
          <a:xfrm rot="0">
            <a:off x="717332" y="829631"/>
            <a:ext cx="8135503" cy="1362075"/>
          </a:xfrm>
          <a:prstGeom prst="rect">
            <a:avLst/>
          </a:prstGeom>
        </p:spPr>
        <p:txBody>
          <a:bodyPr anchor="t" rtlCol="false" tIns="0" lIns="0" bIns="0" rIns="0">
            <a:spAutoFit/>
          </a:bodyPr>
          <a:lstStyle/>
          <a:p>
            <a:pPr marL="0" indent="0" lvl="0">
              <a:lnSpc>
                <a:spcPts val="5250"/>
              </a:lnSpc>
            </a:pPr>
            <a:r>
              <a:rPr lang="en-US" sz="5000" spc="490">
                <a:solidFill>
                  <a:srgbClr val="231F20"/>
                </a:solidFill>
                <a:latin typeface="Oswald Bold"/>
              </a:rPr>
              <a:t>IMPORT CLEAN DATA FOR MODELLING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65971" y="2524871"/>
            <a:ext cx="8419087" cy="6397579"/>
          </a:xfrm>
          <a:custGeom>
            <a:avLst/>
            <a:gdLst/>
            <a:ahLst/>
            <a:cxnLst/>
            <a:rect r="r" b="b" t="t" l="l"/>
            <a:pathLst>
              <a:path h="6397579" w="8419087">
                <a:moveTo>
                  <a:pt x="0" y="0"/>
                </a:moveTo>
                <a:lnTo>
                  <a:pt x="8419087" y="0"/>
                </a:lnTo>
                <a:lnTo>
                  <a:pt x="8419087" y="6397579"/>
                </a:lnTo>
                <a:lnTo>
                  <a:pt x="0" y="6397579"/>
                </a:lnTo>
                <a:lnTo>
                  <a:pt x="0" y="0"/>
                </a:lnTo>
                <a:close/>
              </a:path>
            </a:pathLst>
          </a:custGeom>
          <a:blipFill>
            <a:blip r:embed="rId5"/>
            <a:stretch>
              <a:fillRect l="-10913" t="0" r="0" b="0"/>
            </a:stretch>
          </a:blipFill>
        </p:spPr>
      </p:sp>
      <p:sp>
        <p:nvSpPr>
          <p:cNvPr name="TextBox 6" id="6"/>
          <p:cNvSpPr txBox="true"/>
          <p:nvPr/>
        </p:nvSpPr>
        <p:spPr>
          <a:xfrm rot="0">
            <a:off x="9573847" y="5491460"/>
            <a:ext cx="7379087" cy="1140095"/>
          </a:xfrm>
          <a:prstGeom prst="rect">
            <a:avLst/>
          </a:prstGeom>
        </p:spPr>
        <p:txBody>
          <a:bodyPr anchor="t" rtlCol="false" tIns="0" lIns="0" bIns="0" rIns="0">
            <a:spAutoFit/>
          </a:bodyPr>
          <a:lstStyle/>
          <a:p>
            <a:pPr>
              <a:lnSpc>
                <a:spcPts val="3050"/>
              </a:lnSpc>
              <a:spcBef>
                <a:spcPct val="0"/>
              </a:spcBef>
            </a:pPr>
            <a:r>
              <a:rPr lang="en-US" sz="2210" spc="216">
                <a:solidFill>
                  <a:srgbClr val="000000"/>
                </a:solidFill>
                <a:latin typeface="DM Sans Bold"/>
              </a:rPr>
              <a:t>Pada tahap ini kita melakukan feature extraction dengan menggunakan "Tokenizer" dan "pad_sequences".</a:t>
            </a:r>
          </a:p>
        </p:txBody>
      </p:sp>
      <p:sp>
        <p:nvSpPr>
          <p:cNvPr name="TextBox 7" id="7"/>
          <p:cNvSpPr txBox="true"/>
          <p:nvPr/>
        </p:nvSpPr>
        <p:spPr>
          <a:xfrm rot="0">
            <a:off x="565971" y="699420"/>
            <a:ext cx="8135503" cy="695325"/>
          </a:xfrm>
          <a:prstGeom prst="rect">
            <a:avLst/>
          </a:prstGeom>
        </p:spPr>
        <p:txBody>
          <a:bodyPr anchor="t" rtlCol="false" tIns="0" lIns="0" bIns="0" rIns="0">
            <a:spAutoFit/>
          </a:bodyPr>
          <a:lstStyle/>
          <a:p>
            <a:pPr marL="0" indent="0" lvl="0">
              <a:lnSpc>
                <a:spcPts val="5250"/>
              </a:lnSpc>
            </a:pPr>
            <a:r>
              <a:rPr lang="en-US" sz="5000" spc="490">
                <a:solidFill>
                  <a:srgbClr val="231F20"/>
                </a:solidFill>
                <a:latin typeface="Oswald Bold"/>
              </a:rPr>
              <a:t>FEATURE EXTRACTION</a:t>
            </a:r>
          </a:p>
        </p:txBody>
      </p:sp>
      <p:sp>
        <p:nvSpPr>
          <p:cNvPr name="Freeform 8" id="8"/>
          <p:cNvSpPr/>
          <p:nvPr/>
        </p:nvSpPr>
        <p:spPr>
          <a:xfrm flipH="false" flipV="false" rot="0">
            <a:off x="9355090" y="2551190"/>
            <a:ext cx="8932910" cy="2627192"/>
          </a:xfrm>
          <a:custGeom>
            <a:avLst/>
            <a:gdLst/>
            <a:ahLst/>
            <a:cxnLst/>
            <a:rect r="r" b="b" t="t" l="l"/>
            <a:pathLst>
              <a:path h="2627192" w="8932910">
                <a:moveTo>
                  <a:pt x="0" y="0"/>
                </a:moveTo>
                <a:lnTo>
                  <a:pt x="8932910" y="0"/>
                </a:lnTo>
                <a:lnTo>
                  <a:pt x="8932910" y="2627191"/>
                </a:lnTo>
                <a:lnTo>
                  <a:pt x="0" y="2627191"/>
                </a:lnTo>
                <a:lnTo>
                  <a:pt x="0" y="0"/>
                </a:lnTo>
                <a:close/>
              </a:path>
            </a:pathLst>
          </a:custGeom>
          <a:blipFill>
            <a:blip r:embed="rId6"/>
            <a:stretch>
              <a:fillRect l="0" t="0" r="-2466"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90100" y="3784203"/>
            <a:ext cx="10440315" cy="2718594"/>
          </a:xfrm>
          <a:custGeom>
            <a:avLst/>
            <a:gdLst/>
            <a:ahLst/>
            <a:cxnLst/>
            <a:rect r="r" b="b" t="t" l="l"/>
            <a:pathLst>
              <a:path h="2718594" w="10440315">
                <a:moveTo>
                  <a:pt x="0" y="0"/>
                </a:moveTo>
                <a:lnTo>
                  <a:pt x="10440316" y="0"/>
                </a:lnTo>
                <a:lnTo>
                  <a:pt x="10440316" y="2718594"/>
                </a:lnTo>
                <a:lnTo>
                  <a:pt x="0" y="2718594"/>
                </a:lnTo>
                <a:lnTo>
                  <a:pt x="0" y="0"/>
                </a:lnTo>
                <a:close/>
              </a:path>
            </a:pathLst>
          </a:custGeom>
          <a:blipFill>
            <a:blip r:embed="rId5"/>
            <a:stretch>
              <a:fillRect l="0" t="0" r="0" b="0"/>
            </a:stretch>
          </a:blipFill>
        </p:spPr>
      </p:sp>
      <p:sp>
        <p:nvSpPr>
          <p:cNvPr name="TextBox 6" id="6"/>
          <p:cNvSpPr txBox="true"/>
          <p:nvPr/>
        </p:nvSpPr>
        <p:spPr>
          <a:xfrm rot="0">
            <a:off x="290100" y="2585451"/>
            <a:ext cx="13412497" cy="976726"/>
          </a:xfrm>
          <a:prstGeom prst="rect">
            <a:avLst/>
          </a:prstGeom>
        </p:spPr>
        <p:txBody>
          <a:bodyPr anchor="t" rtlCol="false" tIns="0" lIns="0" bIns="0" rIns="0">
            <a:spAutoFit/>
          </a:bodyPr>
          <a:lstStyle/>
          <a:p>
            <a:pPr>
              <a:lnSpc>
                <a:spcPts val="2647"/>
              </a:lnSpc>
            </a:pPr>
            <a:r>
              <a:rPr lang="en-US" sz="1918" spc="188">
                <a:solidFill>
                  <a:srgbClr val="000000"/>
                </a:solidFill>
                <a:latin typeface="DM Sans Bold"/>
              </a:rPr>
              <a:t>Mengimpor data X dan Y dan membagi data sebesar 80% untuk train dan 20% untuk test.</a:t>
            </a:r>
          </a:p>
          <a:p>
            <a:pPr>
              <a:lnSpc>
                <a:spcPts val="2647"/>
              </a:lnSpc>
            </a:pPr>
            <a:r>
              <a:rPr lang="en-US" sz="1918" spc="188">
                <a:solidFill>
                  <a:srgbClr val="000000"/>
                </a:solidFill>
                <a:latin typeface="DM Sans Bold"/>
              </a:rPr>
              <a:t>Data X menyimpan data teks pickle</a:t>
            </a:r>
          </a:p>
          <a:p>
            <a:pPr>
              <a:lnSpc>
                <a:spcPts val="2647"/>
              </a:lnSpc>
              <a:spcBef>
                <a:spcPct val="0"/>
              </a:spcBef>
            </a:pPr>
            <a:r>
              <a:rPr lang="en-US" sz="1918" spc="188">
                <a:solidFill>
                  <a:srgbClr val="000000"/>
                </a:solidFill>
                <a:latin typeface="DM Sans Bold"/>
              </a:rPr>
              <a:t>Data Y menyimpan data sentimen</a:t>
            </a:r>
          </a:p>
        </p:txBody>
      </p:sp>
      <p:sp>
        <p:nvSpPr>
          <p:cNvPr name="TextBox 7" id="7"/>
          <p:cNvSpPr txBox="true"/>
          <p:nvPr/>
        </p:nvSpPr>
        <p:spPr>
          <a:xfrm rot="0">
            <a:off x="565971" y="699420"/>
            <a:ext cx="8135503" cy="695325"/>
          </a:xfrm>
          <a:prstGeom prst="rect">
            <a:avLst/>
          </a:prstGeom>
        </p:spPr>
        <p:txBody>
          <a:bodyPr anchor="t" rtlCol="false" tIns="0" lIns="0" bIns="0" rIns="0">
            <a:spAutoFit/>
          </a:bodyPr>
          <a:lstStyle/>
          <a:p>
            <a:pPr marL="0" indent="0" lvl="0">
              <a:lnSpc>
                <a:spcPts val="5250"/>
              </a:lnSpc>
            </a:pPr>
            <a:r>
              <a:rPr lang="en-US" sz="5000" spc="490">
                <a:solidFill>
                  <a:srgbClr val="231F20"/>
                </a:solidFill>
                <a:latin typeface="Oswald Bold"/>
              </a:rPr>
              <a:t>FEATURE EXTRACTION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4990" y="2739478"/>
            <a:ext cx="11941084" cy="2250614"/>
          </a:xfrm>
          <a:custGeom>
            <a:avLst/>
            <a:gdLst/>
            <a:ahLst/>
            <a:cxnLst/>
            <a:rect r="r" b="b" t="t" l="l"/>
            <a:pathLst>
              <a:path h="2250614" w="11941084">
                <a:moveTo>
                  <a:pt x="0" y="0"/>
                </a:moveTo>
                <a:lnTo>
                  <a:pt x="11941084" y="0"/>
                </a:lnTo>
                <a:lnTo>
                  <a:pt x="11941084" y="2250615"/>
                </a:lnTo>
                <a:lnTo>
                  <a:pt x="0" y="2250615"/>
                </a:lnTo>
                <a:lnTo>
                  <a:pt x="0" y="0"/>
                </a:lnTo>
                <a:close/>
              </a:path>
            </a:pathLst>
          </a:custGeom>
          <a:blipFill>
            <a:blip r:embed="rId5"/>
            <a:stretch>
              <a:fillRect l="0" t="0" r="0" b="0"/>
            </a:stretch>
          </a:blipFill>
        </p:spPr>
      </p:sp>
      <p:sp>
        <p:nvSpPr>
          <p:cNvPr name="Freeform 6" id="6"/>
          <p:cNvSpPr/>
          <p:nvPr/>
        </p:nvSpPr>
        <p:spPr>
          <a:xfrm flipH="false" flipV="false" rot="0">
            <a:off x="164990" y="5425797"/>
            <a:ext cx="14837582" cy="4036955"/>
          </a:xfrm>
          <a:custGeom>
            <a:avLst/>
            <a:gdLst/>
            <a:ahLst/>
            <a:cxnLst/>
            <a:rect r="r" b="b" t="t" l="l"/>
            <a:pathLst>
              <a:path h="4036955" w="14837582">
                <a:moveTo>
                  <a:pt x="0" y="0"/>
                </a:moveTo>
                <a:lnTo>
                  <a:pt x="14837582" y="0"/>
                </a:lnTo>
                <a:lnTo>
                  <a:pt x="14837582" y="4036955"/>
                </a:lnTo>
                <a:lnTo>
                  <a:pt x="0" y="4036955"/>
                </a:lnTo>
                <a:lnTo>
                  <a:pt x="0" y="0"/>
                </a:lnTo>
                <a:close/>
              </a:path>
            </a:pathLst>
          </a:custGeom>
          <a:blipFill>
            <a:blip r:embed="rId6"/>
            <a:stretch>
              <a:fillRect l="0" t="0" r="0" b="0"/>
            </a:stretch>
          </a:blipFill>
        </p:spPr>
      </p:sp>
      <p:sp>
        <p:nvSpPr>
          <p:cNvPr name="TextBox 7" id="7"/>
          <p:cNvSpPr txBox="true"/>
          <p:nvPr/>
        </p:nvSpPr>
        <p:spPr>
          <a:xfrm rot="0">
            <a:off x="565971" y="699420"/>
            <a:ext cx="8135503" cy="695325"/>
          </a:xfrm>
          <a:prstGeom prst="rect">
            <a:avLst/>
          </a:prstGeom>
        </p:spPr>
        <p:txBody>
          <a:bodyPr anchor="t" rtlCol="false" tIns="0" lIns="0" bIns="0" rIns="0">
            <a:spAutoFit/>
          </a:bodyPr>
          <a:lstStyle/>
          <a:p>
            <a:pPr marL="0" indent="0" lvl="0">
              <a:lnSpc>
                <a:spcPts val="5250"/>
              </a:lnSpc>
            </a:pPr>
            <a:r>
              <a:rPr lang="en-US" sz="5000" spc="490">
                <a:solidFill>
                  <a:srgbClr val="231F20"/>
                </a:solidFill>
                <a:latin typeface="Oswald Bold"/>
              </a:rPr>
              <a:t>TRAINING DATA</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65971" y="2261858"/>
            <a:ext cx="16443545" cy="6776105"/>
          </a:xfrm>
          <a:custGeom>
            <a:avLst/>
            <a:gdLst/>
            <a:ahLst/>
            <a:cxnLst/>
            <a:rect r="r" b="b" t="t" l="l"/>
            <a:pathLst>
              <a:path h="6776105" w="16443545">
                <a:moveTo>
                  <a:pt x="0" y="0"/>
                </a:moveTo>
                <a:lnTo>
                  <a:pt x="16443545" y="0"/>
                </a:lnTo>
                <a:lnTo>
                  <a:pt x="16443545" y="6776105"/>
                </a:lnTo>
                <a:lnTo>
                  <a:pt x="0" y="6776105"/>
                </a:lnTo>
                <a:lnTo>
                  <a:pt x="0" y="0"/>
                </a:lnTo>
                <a:close/>
              </a:path>
            </a:pathLst>
          </a:custGeom>
          <a:blipFill>
            <a:blip r:embed="rId5"/>
            <a:stretch>
              <a:fillRect l="0" t="0" r="0" b="0"/>
            </a:stretch>
          </a:blipFill>
        </p:spPr>
      </p:sp>
      <p:sp>
        <p:nvSpPr>
          <p:cNvPr name="TextBox 6" id="6"/>
          <p:cNvSpPr txBox="true"/>
          <p:nvPr/>
        </p:nvSpPr>
        <p:spPr>
          <a:xfrm rot="0">
            <a:off x="565971" y="699420"/>
            <a:ext cx="8135503" cy="695325"/>
          </a:xfrm>
          <a:prstGeom prst="rect">
            <a:avLst/>
          </a:prstGeom>
        </p:spPr>
        <p:txBody>
          <a:bodyPr anchor="t" rtlCol="false" tIns="0" lIns="0" bIns="0" rIns="0">
            <a:spAutoFit/>
          </a:bodyPr>
          <a:lstStyle/>
          <a:p>
            <a:pPr marL="0" indent="0" lvl="0">
              <a:lnSpc>
                <a:spcPts val="5250"/>
              </a:lnSpc>
            </a:pPr>
            <a:r>
              <a:rPr lang="en-US" sz="5000" spc="490">
                <a:solidFill>
                  <a:srgbClr val="231F20"/>
                </a:solidFill>
                <a:latin typeface="Oswald Bold"/>
              </a:rPr>
              <a:t>TRAINING DATA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4576312" y="582582"/>
            <a:ext cx="9135377"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PENDAHULUAN</a:t>
            </a:r>
          </a:p>
        </p:txBody>
      </p:sp>
      <p:grpSp>
        <p:nvGrpSpPr>
          <p:cNvPr name="Group 4" id="4"/>
          <p:cNvGrpSpPr/>
          <p:nvPr/>
        </p:nvGrpSpPr>
        <p:grpSpPr>
          <a:xfrm rot="0">
            <a:off x="1265784" y="2593106"/>
            <a:ext cx="7533502" cy="5100789"/>
            <a:chOff x="0" y="0"/>
            <a:chExt cx="2886410" cy="1954333"/>
          </a:xfrm>
        </p:grpSpPr>
        <p:sp>
          <p:nvSpPr>
            <p:cNvPr name="Freeform 5" id="5"/>
            <p:cNvSpPr/>
            <p:nvPr/>
          </p:nvSpPr>
          <p:spPr>
            <a:xfrm flipH="false" flipV="false" rot="0">
              <a:off x="0" y="0"/>
              <a:ext cx="2886410" cy="1954333"/>
            </a:xfrm>
            <a:custGeom>
              <a:avLst/>
              <a:gdLst/>
              <a:ahLst/>
              <a:cxnLst/>
              <a:rect r="r" b="b" t="t" l="l"/>
              <a:pathLst>
                <a:path h="1954333" w="2886410">
                  <a:moveTo>
                    <a:pt x="0" y="0"/>
                  </a:moveTo>
                  <a:lnTo>
                    <a:pt x="2886410" y="0"/>
                  </a:lnTo>
                  <a:lnTo>
                    <a:pt x="2886410" y="1954333"/>
                  </a:lnTo>
                  <a:lnTo>
                    <a:pt x="0" y="1954333"/>
                  </a:lnTo>
                  <a:close/>
                </a:path>
              </a:pathLst>
            </a:custGeom>
            <a:solidFill>
              <a:srgbClr val="EFEFEF"/>
            </a:solidFill>
          </p:spPr>
        </p:sp>
        <p:sp>
          <p:nvSpPr>
            <p:cNvPr name="TextBox 6" id="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1416777" y="2870121"/>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416777" y="4024708"/>
            <a:ext cx="7132181" cy="759095"/>
          </a:xfrm>
          <a:prstGeom prst="rect">
            <a:avLst/>
          </a:prstGeom>
        </p:spPr>
        <p:txBody>
          <a:bodyPr anchor="t" rtlCol="false" tIns="0" lIns="0" bIns="0" rIns="0">
            <a:spAutoFit/>
          </a:bodyPr>
          <a:lstStyle/>
          <a:p>
            <a:pPr>
              <a:lnSpc>
                <a:spcPts val="3050"/>
              </a:lnSpc>
            </a:pPr>
            <a:r>
              <a:rPr lang="en-US" sz="2210" spc="216">
                <a:solidFill>
                  <a:srgbClr val="231F20"/>
                </a:solidFill>
                <a:latin typeface="DM Sans Bold"/>
              </a:rPr>
              <a:t>LATAR</a:t>
            </a:r>
          </a:p>
          <a:p>
            <a:pPr algn="l" marL="0" indent="0" lvl="0">
              <a:lnSpc>
                <a:spcPts val="3050"/>
              </a:lnSpc>
              <a:spcBef>
                <a:spcPct val="0"/>
              </a:spcBef>
            </a:pPr>
            <a:r>
              <a:rPr lang="en-US" sz="2210" spc="216">
                <a:solidFill>
                  <a:srgbClr val="231F20"/>
                </a:solidFill>
                <a:latin typeface="DM Sans Bold"/>
              </a:rPr>
              <a:t>BELAKANG</a:t>
            </a:r>
          </a:p>
        </p:txBody>
      </p:sp>
      <p:sp>
        <p:nvSpPr>
          <p:cNvPr name="Freeform 9" id="9"/>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3192270" y="3155357"/>
            <a:ext cx="5291507" cy="4203335"/>
          </a:xfrm>
          <a:prstGeom prst="rect">
            <a:avLst/>
          </a:prstGeom>
        </p:spPr>
        <p:txBody>
          <a:bodyPr anchor="t" rtlCol="false" tIns="0" lIns="0" bIns="0" rIns="0">
            <a:spAutoFit/>
          </a:bodyPr>
          <a:lstStyle/>
          <a:p>
            <a:pPr algn="just" marL="477229" indent="-238614" lvl="1">
              <a:lnSpc>
                <a:spcPts val="3050"/>
              </a:lnSpc>
              <a:buFont typeface="Arial"/>
              <a:buChar char="•"/>
            </a:pPr>
            <a:r>
              <a:rPr lang="en-US" sz="2210" spc="216">
                <a:solidFill>
                  <a:srgbClr val="231F20"/>
                </a:solidFill>
                <a:latin typeface="DM Sans"/>
              </a:rPr>
              <a:t>U-Report 2019 terhadap 2.777 anak muda Indonesia usia 14-24 tahun, menemukan 45% mengalami cyber bullying</a:t>
            </a:r>
          </a:p>
          <a:p>
            <a:pPr algn="just" marL="477229" indent="-238614" lvl="1">
              <a:lnSpc>
                <a:spcPts val="3050"/>
              </a:lnSpc>
              <a:buFont typeface="Arial"/>
              <a:buChar char="•"/>
            </a:pPr>
            <a:r>
              <a:rPr lang="en-US" sz="2210" spc="216">
                <a:solidFill>
                  <a:srgbClr val="231F20"/>
                </a:solidFill>
                <a:latin typeface="DM Sans"/>
              </a:rPr>
              <a:t>Efek terhadap anak-anak antara lain merasa tidak berdaya, merasa lemas, merasa terekspos dan dihina, merasa tidak puas dengan diri sendiri, dan merasa marah dan dendam (halodoc.com).</a:t>
            </a:r>
          </a:p>
        </p:txBody>
      </p:sp>
      <p:grpSp>
        <p:nvGrpSpPr>
          <p:cNvPr name="Group 11" id="11"/>
          <p:cNvGrpSpPr/>
          <p:nvPr/>
        </p:nvGrpSpPr>
        <p:grpSpPr>
          <a:xfrm rot="0">
            <a:off x="9105227" y="2616790"/>
            <a:ext cx="7916990" cy="5048530"/>
            <a:chOff x="0" y="0"/>
            <a:chExt cx="2177745" cy="1388711"/>
          </a:xfrm>
        </p:grpSpPr>
        <p:sp>
          <p:nvSpPr>
            <p:cNvPr name="Freeform 12" id="12"/>
            <p:cNvSpPr/>
            <p:nvPr/>
          </p:nvSpPr>
          <p:spPr>
            <a:xfrm flipH="false" flipV="false" rot="0">
              <a:off x="0" y="0"/>
              <a:ext cx="2177745" cy="1388711"/>
            </a:xfrm>
            <a:custGeom>
              <a:avLst/>
              <a:gdLst/>
              <a:ahLst/>
              <a:cxnLst/>
              <a:rect r="r" b="b" t="t" l="l"/>
              <a:pathLst>
                <a:path h="1388711" w="2177745">
                  <a:moveTo>
                    <a:pt x="0" y="0"/>
                  </a:moveTo>
                  <a:lnTo>
                    <a:pt x="2177745" y="0"/>
                  </a:lnTo>
                  <a:lnTo>
                    <a:pt x="2177745" y="1388711"/>
                  </a:lnTo>
                  <a:lnTo>
                    <a:pt x="0" y="1388711"/>
                  </a:lnTo>
                  <a:close/>
                </a:path>
              </a:pathLst>
            </a:custGeom>
            <a:solidFill>
              <a:srgbClr val="EFEFEF"/>
            </a:solidFill>
          </p:spPr>
        </p:sp>
        <p:sp>
          <p:nvSpPr>
            <p:cNvPr name="TextBox 13" id="13"/>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10367295" y="3833450"/>
            <a:ext cx="6450698" cy="2316570"/>
          </a:xfrm>
          <a:prstGeom prst="rect">
            <a:avLst/>
          </a:prstGeom>
        </p:spPr>
        <p:txBody>
          <a:bodyPr anchor="t" rtlCol="false" tIns="0" lIns="0" bIns="0" rIns="0">
            <a:spAutoFit/>
          </a:bodyPr>
          <a:lstStyle/>
          <a:p>
            <a:pPr algn="just">
              <a:lnSpc>
                <a:spcPts val="3695"/>
              </a:lnSpc>
              <a:spcBef>
                <a:spcPct val="0"/>
              </a:spcBef>
            </a:pPr>
            <a:r>
              <a:rPr lang="en-US" sz="2842">
                <a:solidFill>
                  <a:srgbClr val="231F20"/>
                </a:solidFill>
                <a:latin typeface="DM Sans"/>
              </a:rPr>
              <a:t>Mendeteksi komentar yang mengandung unsur cyber bullying dengan menggunakan pendekatan machine learning dan deep learning berupa analisis sentimen.</a:t>
            </a:r>
          </a:p>
        </p:txBody>
      </p:sp>
      <p:sp>
        <p:nvSpPr>
          <p:cNvPr name="TextBox 15" id="15"/>
          <p:cNvSpPr txBox="true"/>
          <p:nvPr/>
        </p:nvSpPr>
        <p:spPr>
          <a:xfrm rot="0">
            <a:off x="10594201" y="3203236"/>
            <a:ext cx="1556943" cy="378104"/>
          </a:xfrm>
          <a:prstGeom prst="rect">
            <a:avLst/>
          </a:prstGeom>
        </p:spPr>
        <p:txBody>
          <a:bodyPr anchor="t" rtlCol="false" tIns="0" lIns="0" bIns="0" rIns="0">
            <a:spAutoFit/>
          </a:bodyPr>
          <a:lstStyle/>
          <a:p>
            <a:pPr algn="l" marL="0" indent="0" lvl="0">
              <a:lnSpc>
                <a:spcPts val="3049"/>
              </a:lnSpc>
              <a:spcBef>
                <a:spcPct val="0"/>
              </a:spcBef>
            </a:pPr>
            <a:r>
              <a:rPr lang="en-US" sz="2210" spc="216">
                <a:solidFill>
                  <a:srgbClr val="231F20"/>
                </a:solidFill>
                <a:latin typeface="DM Sans Bold"/>
              </a:rPr>
              <a:t>SOLUSI</a:t>
            </a:r>
          </a:p>
        </p:txBody>
      </p:sp>
      <p:sp>
        <p:nvSpPr>
          <p:cNvPr name="Freeform 16" id="16"/>
          <p:cNvSpPr/>
          <p:nvPr/>
        </p:nvSpPr>
        <p:spPr>
          <a:xfrm flipH="false" flipV="false" rot="0">
            <a:off x="9255764" y="2649222"/>
            <a:ext cx="1098264" cy="1203277"/>
          </a:xfrm>
          <a:custGeom>
            <a:avLst/>
            <a:gdLst/>
            <a:ahLst/>
            <a:cxnLst/>
            <a:rect r="r" b="b" t="t" l="l"/>
            <a:pathLst>
              <a:path h="1203277" w="1098264">
                <a:moveTo>
                  <a:pt x="0" y="0"/>
                </a:moveTo>
                <a:lnTo>
                  <a:pt x="1098264" y="0"/>
                </a:lnTo>
                <a:lnTo>
                  <a:pt x="1098264" y="1203278"/>
                </a:lnTo>
                <a:lnTo>
                  <a:pt x="0" y="12032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65971" y="1740082"/>
            <a:ext cx="11278724" cy="5582827"/>
          </a:xfrm>
          <a:custGeom>
            <a:avLst/>
            <a:gdLst/>
            <a:ahLst/>
            <a:cxnLst/>
            <a:rect r="r" b="b" t="t" l="l"/>
            <a:pathLst>
              <a:path h="5582827" w="11278724">
                <a:moveTo>
                  <a:pt x="0" y="0"/>
                </a:moveTo>
                <a:lnTo>
                  <a:pt x="11278723" y="0"/>
                </a:lnTo>
                <a:lnTo>
                  <a:pt x="11278723" y="5582827"/>
                </a:lnTo>
                <a:lnTo>
                  <a:pt x="0" y="5582827"/>
                </a:lnTo>
                <a:lnTo>
                  <a:pt x="0" y="0"/>
                </a:lnTo>
                <a:close/>
              </a:path>
            </a:pathLst>
          </a:custGeom>
          <a:blipFill>
            <a:blip r:embed="rId4"/>
            <a:stretch>
              <a:fillRect l="0" t="0" r="0" b="0"/>
            </a:stretch>
          </a:blipFill>
        </p:spPr>
      </p:sp>
      <p:sp>
        <p:nvSpPr>
          <p:cNvPr name="TextBox 5" id="5"/>
          <p:cNvSpPr txBox="true"/>
          <p:nvPr/>
        </p:nvSpPr>
        <p:spPr>
          <a:xfrm rot="0">
            <a:off x="565971" y="699420"/>
            <a:ext cx="8135503" cy="695325"/>
          </a:xfrm>
          <a:prstGeom prst="rect">
            <a:avLst/>
          </a:prstGeom>
        </p:spPr>
        <p:txBody>
          <a:bodyPr anchor="t" rtlCol="false" tIns="0" lIns="0" bIns="0" rIns="0">
            <a:spAutoFit/>
          </a:bodyPr>
          <a:lstStyle/>
          <a:p>
            <a:pPr marL="0" indent="0" lvl="0">
              <a:lnSpc>
                <a:spcPts val="5250"/>
              </a:lnSpc>
            </a:pPr>
            <a:r>
              <a:rPr lang="en-US" sz="5000" spc="490">
                <a:solidFill>
                  <a:srgbClr val="231F20"/>
                </a:solidFill>
                <a:latin typeface="Oswald Bold"/>
              </a:rPr>
              <a:t>TRAINING DATA</a:t>
            </a:r>
          </a:p>
        </p:txBody>
      </p:sp>
      <p:sp>
        <p:nvSpPr>
          <p:cNvPr name="TextBox 6" id="6"/>
          <p:cNvSpPr txBox="true"/>
          <p:nvPr/>
        </p:nvSpPr>
        <p:spPr>
          <a:xfrm rot="0">
            <a:off x="565971" y="8275902"/>
            <a:ext cx="7658746" cy="1140095"/>
          </a:xfrm>
          <a:prstGeom prst="rect">
            <a:avLst/>
          </a:prstGeom>
        </p:spPr>
        <p:txBody>
          <a:bodyPr anchor="t" rtlCol="false" tIns="0" lIns="0" bIns="0" rIns="0">
            <a:spAutoFit/>
          </a:bodyPr>
          <a:lstStyle/>
          <a:p>
            <a:pPr>
              <a:lnSpc>
                <a:spcPts val="3050"/>
              </a:lnSpc>
            </a:pPr>
            <a:r>
              <a:rPr lang="en-US" sz="2210" spc="216">
                <a:solidFill>
                  <a:srgbClr val="231F20"/>
                </a:solidFill>
                <a:latin typeface="DM Sans"/>
              </a:rPr>
              <a:t>Perbandingan prediksi positif yang benar terhadap keseluruhan prediksi positif</a:t>
            </a:r>
          </a:p>
          <a:p>
            <a:pPr algn="l" marL="0" indent="0" lvl="0">
              <a:lnSpc>
                <a:spcPts val="3050"/>
              </a:lnSpc>
              <a:spcBef>
                <a:spcPct val="0"/>
              </a:spcBef>
            </a:pPr>
            <a:r>
              <a:rPr lang="en-US" sz="2210" spc="216">
                <a:solidFill>
                  <a:srgbClr val="231F20"/>
                </a:solidFill>
                <a:latin typeface="DM Sans"/>
              </a:rPr>
              <a:t>= True Positive / (True Positive + False Positive)</a:t>
            </a:r>
          </a:p>
        </p:txBody>
      </p:sp>
      <p:sp>
        <p:nvSpPr>
          <p:cNvPr name="TextBox 7" id="7"/>
          <p:cNvSpPr txBox="true"/>
          <p:nvPr/>
        </p:nvSpPr>
        <p:spPr>
          <a:xfrm rot="0">
            <a:off x="565971" y="7843879"/>
            <a:ext cx="7132181"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Precision</a:t>
            </a:r>
          </a:p>
        </p:txBody>
      </p:sp>
      <p:sp>
        <p:nvSpPr>
          <p:cNvPr name="TextBox 8" id="8"/>
          <p:cNvSpPr txBox="true"/>
          <p:nvPr/>
        </p:nvSpPr>
        <p:spPr>
          <a:xfrm rot="0">
            <a:off x="8701474" y="8275902"/>
            <a:ext cx="7132181" cy="1902095"/>
          </a:xfrm>
          <a:prstGeom prst="rect">
            <a:avLst/>
          </a:prstGeom>
        </p:spPr>
        <p:txBody>
          <a:bodyPr anchor="t" rtlCol="false" tIns="0" lIns="0" bIns="0" rIns="0">
            <a:spAutoFit/>
          </a:bodyPr>
          <a:lstStyle/>
          <a:p>
            <a:pPr>
              <a:lnSpc>
                <a:spcPts val="3050"/>
              </a:lnSpc>
            </a:pPr>
            <a:r>
              <a:rPr lang="en-US" sz="2210" spc="216">
                <a:solidFill>
                  <a:srgbClr val="231F20"/>
                </a:solidFill>
                <a:latin typeface="DM Sans"/>
              </a:rPr>
              <a:t>Perbandingan prediksi positif yang benar terhadap keseluruhan sentimen yang sebenarnya positif</a:t>
            </a:r>
          </a:p>
          <a:p>
            <a:pPr algn="l" marL="0" indent="0" lvl="0">
              <a:lnSpc>
                <a:spcPts val="3050"/>
              </a:lnSpc>
              <a:spcBef>
                <a:spcPct val="0"/>
              </a:spcBef>
            </a:pPr>
            <a:r>
              <a:rPr lang="en-US" sz="2210" spc="216">
                <a:solidFill>
                  <a:srgbClr val="231F20"/>
                </a:solidFill>
                <a:latin typeface="DM Sans"/>
              </a:rPr>
              <a:t>= True Positive / (True Positive + False Negative)</a:t>
            </a:r>
          </a:p>
        </p:txBody>
      </p:sp>
      <p:sp>
        <p:nvSpPr>
          <p:cNvPr name="TextBox 9" id="9"/>
          <p:cNvSpPr txBox="true"/>
          <p:nvPr/>
        </p:nvSpPr>
        <p:spPr>
          <a:xfrm rot="0">
            <a:off x="8701474" y="7843879"/>
            <a:ext cx="7132181"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Recall / Sensitivity</a:t>
            </a:r>
          </a:p>
        </p:txBody>
      </p:sp>
      <p:sp>
        <p:nvSpPr>
          <p:cNvPr name="TextBox 10" id="10"/>
          <p:cNvSpPr txBox="true"/>
          <p:nvPr/>
        </p:nvSpPr>
        <p:spPr>
          <a:xfrm rot="0">
            <a:off x="12267564" y="4565118"/>
            <a:ext cx="5833094" cy="1140095"/>
          </a:xfrm>
          <a:prstGeom prst="rect">
            <a:avLst/>
          </a:prstGeom>
        </p:spPr>
        <p:txBody>
          <a:bodyPr anchor="t" rtlCol="false" tIns="0" lIns="0" bIns="0" rIns="0">
            <a:spAutoFit/>
          </a:bodyPr>
          <a:lstStyle/>
          <a:p>
            <a:pPr>
              <a:lnSpc>
                <a:spcPts val="3050"/>
              </a:lnSpc>
            </a:pPr>
            <a:r>
              <a:rPr lang="en-US" sz="2210" spc="216">
                <a:solidFill>
                  <a:srgbClr val="231F20"/>
                </a:solidFill>
                <a:latin typeface="DM Sans"/>
              </a:rPr>
              <a:t>Kombinasi precision dan recall</a:t>
            </a:r>
          </a:p>
          <a:p>
            <a:pPr algn="l" marL="0" indent="0" lvl="0">
              <a:lnSpc>
                <a:spcPts val="3050"/>
              </a:lnSpc>
              <a:spcBef>
                <a:spcPct val="0"/>
              </a:spcBef>
            </a:pPr>
            <a:r>
              <a:rPr lang="en-US" sz="2210" spc="216">
                <a:solidFill>
                  <a:srgbClr val="231F20"/>
                </a:solidFill>
                <a:latin typeface="DM Sans"/>
              </a:rPr>
              <a:t>= 2 x Precision x Recall / (Precision + Recall)</a:t>
            </a:r>
          </a:p>
        </p:txBody>
      </p:sp>
      <p:sp>
        <p:nvSpPr>
          <p:cNvPr name="TextBox 11" id="11"/>
          <p:cNvSpPr txBox="true"/>
          <p:nvPr/>
        </p:nvSpPr>
        <p:spPr>
          <a:xfrm rot="0">
            <a:off x="12267564" y="4133094"/>
            <a:ext cx="7132181"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F1 - Score</a:t>
            </a:r>
          </a:p>
        </p:txBody>
      </p:sp>
      <p:sp>
        <p:nvSpPr>
          <p:cNvPr name="TextBox 12" id="12"/>
          <p:cNvSpPr txBox="true"/>
          <p:nvPr/>
        </p:nvSpPr>
        <p:spPr>
          <a:xfrm rot="0">
            <a:off x="12267564" y="6171382"/>
            <a:ext cx="5833094" cy="759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Perbandingan prediksi benar terhadap seluruh prediksi</a:t>
            </a:r>
          </a:p>
        </p:txBody>
      </p:sp>
      <p:sp>
        <p:nvSpPr>
          <p:cNvPr name="TextBox 13" id="13"/>
          <p:cNvSpPr txBox="true"/>
          <p:nvPr/>
        </p:nvSpPr>
        <p:spPr>
          <a:xfrm rot="0">
            <a:off x="12267564" y="5762362"/>
            <a:ext cx="7132181"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Accuracy</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61728" y="1658235"/>
            <a:ext cx="9087456" cy="8229600"/>
          </a:xfrm>
          <a:custGeom>
            <a:avLst/>
            <a:gdLst/>
            <a:ahLst/>
            <a:cxnLst/>
            <a:rect r="r" b="b" t="t" l="l"/>
            <a:pathLst>
              <a:path h="8229600" w="9087456">
                <a:moveTo>
                  <a:pt x="0" y="0"/>
                </a:moveTo>
                <a:lnTo>
                  <a:pt x="9087455" y="0"/>
                </a:lnTo>
                <a:lnTo>
                  <a:pt x="9087455"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9706333" y="3562176"/>
            <a:ext cx="8450275" cy="4575430"/>
          </a:xfrm>
          <a:custGeom>
            <a:avLst/>
            <a:gdLst/>
            <a:ahLst/>
            <a:cxnLst/>
            <a:rect r="r" b="b" t="t" l="l"/>
            <a:pathLst>
              <a:path h="4575430" w="8450275">
                <a:moveTo>
                  <a:pt x="0" y="0"/>
                </a:moveTo>
                <a:lnTo>
                  <a:pt x="8450276" y="0"/>
                </a:lnTo>
                <a:lnTo>
                  <a:pt x="8450276" y="4575430"/>
                </a:lnTo>
                <a:lnTo>
                  <a:pt x="0" y="4575430"/>
                </a:lnTo>
                <a:lnTo>
                  <a:pt x="0" y="0"/>
                </a:lnTo>
                <a:close/>
              </a:path>
            </a:pathLst>
          </a:custGeom>
          <a:blipFill>
            <a:blip r:embed="rId6"/>
            <a:stretch>
              <a:fillRect l="0" t="-18574" r="-10736" b="0"/>
            </a:stretch>
          </a:blipFill>
        </p:spPr>
      </p:sp>
      <p:sp>
        <p:nvSpPr>
          <p:cNvPr name="TextBox 7" id="7"/>
          <p:cNvSpPr txBox="true"/>
          <p:nvPr/>
        </p:nvSpPr>
        <p:spPr>
          <a:xfrm rot="0">
            <a:off x="565971" y="699420"/>
            <a:ext cx="8135503" cy="695325"/>
          </a:xfrm>
          <a:prstGeom prst="rect">
            <a:avLst/>
          </a:prstGeom>
        </p:spPr>
        <p:txBody>
          <a:bodyPr anchor="t" rtlCol="false" tIns="0" lIns="0" bIns="0" rIns="0">
            <a:spAutoFit/>
          </a:bodyPr>
          <a:lstStyle/>
          <a:p>
            <a:pPr marL="0" indent="0" lvl="0">
              <a:lnSpc>
                <a:spcPts val="5250"/>
              </a:lnSpc>
            </a:pPr>
            <a:r>
              <a:rPr lang="en-US" sz="5000" spc="490">
                <a:solidFill>
                  <a:srgbClr val="231F20"/>
                </a:solidFill>
                <a:latin typeface="Oswald Bold"/>
              </a:rPr>
              <a:t>CROSS VALIDATION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14157" y="2450298"/>
            <a:ext cx="7071457" cy="5932331"/>
          </a:xfrm>
          <a:custGeom>
            <a:avLst/>
            <a:gdLst/>
            <a:ahLst/>
            <a:cxnLst/>
            <a:rect r="r" b="b" t="t" l="l"/>
            <a:pathLst>
              <a:path h="5932331" w="7071457">
                <a:moveTo>
                  <a:pt x="0" y="0"/>
                </a:moveTo>
                <a:lnTo>
                  <a:pt x="7071456" y="0"/>
                </a:lnTo>
                <a:lnTo>
                  <a:pt x="7071456" y="5932331"/>
                </a:lnTo>
                <a:lnTo>
                  <a:pt x="0" y="5932331"/>
                </a:lnTo>
                <a:lnTo>
                  <a:pt x="0" y="0"/>
                </a:lnTo>
                <a:close/>
              </a:path>
            </a:pathLst>
          </a:custGeom>
          <a:blipFill>
            <a:blip r:embed="rId5"/>
            <a:stretch>
              <a:fillRect l="0" t="0" r="0" b="0"/>
            </a:stretch>
          </a:blipFill>
        </p:spPr>
      </p:sp>
      <p:sp>
        <p:nvSpPr>
          <p:cNvPr name="Freeform 6" id="6"/>
          <p:cNvSpPr/>
          <p:nvPr/>
        </p:nvSpPr>
        <p:spPr>
          <a:xfrm flipH="false" flipV="false" rot="0">
            <a:off x="7972599" y="2875273"/>
            <a:ext cx="9945997" cy="4536455"/>
          </a:xfrm>
          <a:custGeom>
            <a:avLst/>
            <a:gdLst/>
            <a:ahLst/>
            <a:cxnLst/>
            <a:rect r="r" b="b" t="t" l="l"/>
            <a:pathLst>
              <a:path h="4536455" w="9945997">
                <a:moveTo>
                  <a:pt x="0" y="0"/>
                </a:moveTo>
                <a:lnTo>
                  <a:pt x="9945998" y="0"/>
                </a:lnTo>
                <a:lnTo>
                  <a:pt x="9945998" y="4536454"/>
                </a:lnTo>
                <a:lnTo>
                  <a:pt x="0" y="4536454"/>
                </a:lnTo>
                <a:lnTo>
                  <a:pt x="0" y="0"/>
                </a:lnTo>
                <a:close/>
              </a:path>
            </a:pathLst>
          </a:custGeom>
          <a:blipFill>
            <a:blip r:embed="rId6"/>
            <a:stretch>
              <a:fillRect l="0" t="0" r="0" b="0"/>
            </a:stretch>
          </a:blipFill>
        </p:spPr>
      </p:sp>
      <p:sp>
        <p:nvSpPr>
          <p:cNvPr name="TextBox 7" id="7"/>
          <p:cNvSpPr txBox="true"/>
          <p:nvPr/>
        </p:nvSpPr>
        <p:spPr>
          <a:xfrm rot="0">
            <a:off x="565971" y="699420"/>
            <a:ext cx="8135503" cy="695325"/>
          </a:xfrm>
          <a:prstGeom prst="rect">
            <a:avLst/>
          </a:prstGeom>
        </p:spPr>
        <p:txBody>
          <a:bodyPr anchor="t" rtlCol="false" tIns="0" lIns="0" bIns="0" rIns="0">
            <a:spAutoFit/>
          </a:bodyPr>
          <a:lstStyle/>
          <a:p>
            <a:pPr marL="0" indent="0" lvl="0">
              <a:lnSpc>
                <a:spcPts val="5250"/>
              </a:lnSpc>
            </a:pPr>
            <a:r>
              <a:rPr lang="en-US" sz="5000" spc="490">
                <a:solidFill>
                  <a:srgbClr val="231F20"/>
                </a:solidFill>
                <a:latin typeface="Oswald Bold"/>
              </a:rPr>
              <a:t>GRAFIK</a:t>
            </a:r>
          </a:p>
        </p:txBody>
      </p:sp>
      <p:sp>
        <p:nvSpPr>
          <p:cNvPr name="TextBox 8" id="8"/>
          <p:cNvSpPr txBox="true"/>
          <p:nvPr/>
        </p:nvSpPr>
        <p:spPr>
          <a:xfrm rot="0">
            <a:off x="11788707" y="7666141"/>
            <a:ext cx="2313781" cy="378095"/>
          </a:xfrm>
          <a:prstGeom prst="rect">
            <a:avLst/>
          </a:prstGeom>
        </p:spPr>
        <p:txBody>
          <a:bodyPr anchor="t" rtlCol="false" tIns="0" lIns="0" bIns="0" rIns="0">
            <a:spAutoFit/>
          </a:bodyPr>
          <a:lstStyle/>
          <a:p>
            <a:pPr algn="ctr">
              <a:lnSpc>
                <a:spcPts val="3050"/>
              </a:lnSpc>
              <a:spcBef>
                <a:spcPct val="0"/>
              </a:spcBef>
            </a:pPr>
            <a:r>
              <a:rPr lang="en-US" sz="2210" spc="216">
                <a:solidFill>
                  <a:srgbClr val="231F20"/>
                </a:solidFill>
                <a:latin typeface="DM Sans Bold"/>
              </a:rPr>
              <a:t>UNDERFITTING</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70183" y="2352713"/>
            <a:ext cx="8231291" cy="2477932"/>
          </a:xfrm>
          <a:custGeom>
            <a:avLst/>
            <a:gdLst/>
            <a:ahLst/>
            <a:cxnLst/>
            <a:rect r="r" b="b" t="t" l="l"/>
            <a:pathLst>
              <a:path h="2477932" w="8231291">
                <a:moveTo>
                  <a:pt x="0" y="0"/>
                </a:moveTo>
                <a:lnTo>
                  <a:pt x="8231291" y="0"/>
                </a:lnTo>
                <a:lnTo>
                  <a:pt x="8231291" y="2477932"/>
                </a:lnTo>
                <a:lnTo>
                  <a:pt x="0" y="2477932"/>
                </a:lnTo>
                <a:lnTo>
                  <a:pt x="0" y="0"/>
                </a:lnTo>
                <a:close/>
              </a:path>
            </a:pathLst>
          </a:custGeom>
          <a:blipFill>
            <a:blip r:embed="rId5"/>
            <a:stretch>
              <a:fillRect l="0" t="0" r="0" b="0"/>
            </a:stretch>
          </a:blipFill>
        </p:spPr>
      </p:sp>
      <p:sp>
        <p:nvSpPr>
          <p:cNvPr name="Freeform 6" id="6"/>
          <p:cNvSpPr/>
          <p:nvPr/>
        </p:nvSpPr>
        <p:spPr>
          <a:xfrm flipH="false" flipV="false" rot="0">
            <a:off x="10156433" y="1347120"/>
            <a:ext cx="7293582" cy="8310615"/>
          </a:xfrm>
          <a:custGeom>
            <a:avLst/>
            <a:gdLst/>
            <a:ahLst/>
            <a:cxnLst/>
            <a:rect r="r" b="b" t="t" l="l"/>
            <a:pathLst>
              <a:path h="8310615" w="7293582">
                <a:moveTo>
                  <a:pt x="0" y="0"/>
                </a:moveTo>
                <a:lnTo>
                  <a:pt x="7293582" y="0"/>
                </a:lnTo>
                <a:lnTo>
                  <a:pt x="7293582" y="8310616"/>
                </a:lnTo>
                <a:lnTo>
                  <a:pt x="0" y="8310616"/>
                </a:lnTo>
                <a:lnTo>
                  <a:pt x="0" y="0"/>
                </a:lnTo>
                <a:close/>
              </a:path>
            </a:pathLst>
          </a:custGeom>
          <a:blipFill>
            <a:blip r:embed="rId6"/>
            <a:stretch>
              <a:fillRect l="0" t="0" r="0" b="0"/>
            </a:stretch>
          </a:blipFill>
        </p:spPr>
      </p:sp>
      <p:sp>
        <p:nvSpPr>
          <p:cNvPr name="TextBox 7" id="7"/>
          <p:cNvSpPr txBox="true"/>
          <p:nvPr/>
        </p:nvSpPr>
        <p:spPr>
          <a:xfrm rot="0">
            <a:off x="565971" y="699420"/>
            <a:ext cx="8135503" cy="1362075"/>
          </a:xfrm>
          <a:prstGeom prst="rect">
            <a:avLst/>
          </a:prstGeom>
        </p:spPr>
        <p:txBody>
          <a:bodyPr anchor="t" rtlCol="false" tIns="0" lIns="0" bIns="0" rIns="0">
            <a:spAutoFit/>
          </a:bodyPr>
          <a:lstStyle/>
          <a:p>
            <a:pPr marL="0" indent="0" lvl="0">
              <a:lnSpc>
                <a:spcPts val="5250"/>
              </a:lnSpc>
            </a:pPr>
            <a:r>
              <a:rPr lang="en-US" sz="5000" spc="490">
                <a:solidFill>
                  <a:srgbClr val="231F20"/>
                </a:solidFill>
                <a:latin typeface="Oswald Bold"/>
              </a:rPr>
              <a:t>SAVE DAN MENCOBA MENGANALISIS SENTIMEN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67379" y="196531"/>
            <a:ext cx="9912712" cy="3940647"/>
          </a:xfrm>
          <a:custGeom>
            <a:avLst/>
            <a:gdLst/>
            <a:ahLst/>
            <a:cxnLst/>
            <a:rect r="r" b="b" t="t" l="l"/>
            <a:pathLst>
              <a:path h="3940647" w="9912712">
                <a:moveTo>
                  <a:pt x="0" y="0"/>
                </a:moveTo>
                <a:lnTo>
                  <a:pt x="9912712" y="0"/>
                </a:lnTo>
                <a:lnTo>
                  <a:pt x="9912712" y="3940647"/>
                </a:lnTo>
                <a:lnTo>
                  <a:pt x="0" y="3940647"/>
                </a:lnTo>
                <a:lnTo>
                  <a:pt x="0" y="0"/>
                </a:lnTo>
                <a:close/>
              </a:path>
            </a:pathLst>
          </a:custGeom>
          <a:blipFill>
            <a:blip r:embed="rId5"/>
            <a:stretch>
              <a:fillRect l="0" t="0" r="0" b="0"/>
            </a:stretch>
          </a:blipFill>
        </p:spPr>
      </p:sp>
      <p:sp>
        <p:nvSpPr>
          <p:cNvPr name="Freeform 6" id="6"/>
          <p:cNvSpPr/>
          <p:nvPr/>
        </p:nvSpPr>
        <p:spPr>
          <a:xfrm flipH="false" flipV="false" rot="0">
            <a:off x="8776781" y="4280053"/>
            <a:ext cx="8482519" cy="5796202"/>
          </a:xfrm>
          <a:custGeom>
            <a:avLst/>
            <a:gdLst/>
            <a:ahLst/>
            <a:cxnLst/>
            <a:rect r="r" b="b" t="t" l="l"/>
            <a:pathLst>
              <a:path h="5796202" w="8482519">
                <a:moveTo>
                  <a:pt x="0" y="0"/>
                </a:moveTo>
                <a:lnTo>
                  <a:pt x="8482519" y="0"/>
                </a:lnTo>
                <a:lnTo>
                  <a:pt x="8482519" y="5796201"/>
                </a:lnTo>
                <a:lnTo>
                  <a:pt x="0" y="5796201"/>
                </a:lnTo>
                <a:lnTo>
                  <a:pt x="0" y="0"/>
                </a:lnTo>
                <a:close/>
              </a:path>
            </a:pathLst>
          </a:custGeom>
          <a:blipFill>
            <a:blip r:embed="rId6"/>
            <a:stretch>
              <a:fillRect l="0" t="0" r="0" b="0"/>
            </a:stretch>
          </a:blipFill>
        </p:spPr>
      </p:sp>
      <p:sp>
        <p:nvSpPr>
          <p:cNvPr name="TextBox 7" id="7"/>
          <p:cNvSpPr txBox="true"/>
          <p:nvPr/>
        </p:nvSpPr>
        <p:spPr>
          <a:xfrm rot="0">
            <a:off x="239785" y="4829175"/>
            <a:ext cx="8135503" cy="695325"/>
          </a:xfrm>
          <a:prstGeom prst="rect">
            <a:avLst/>
          </a:prstGeom>
        </p:spPr>
        <p:txBody>
          <a:bodyPr anchor="t" rtlCol="false" tIns="0" lIns="0" bIns="0" rIns="0">
            <a:spAutoFit/>
          </a:bodyPr>
          <a:lstStyle/>
          <a:p>
            <a:pPr marL="0" indent="0" lvl="0">
              <a:lnSpc>
                <a:spcPts val="5250"/>
              </a:lnSpc>
            </a:pPr>
            <a:r>
              <a:rPr lang="en-US" sz="5000" spc="490">
                <a:solidFill>
                  <a:srgbClr val="231F20"/>
                </a:solidFill>
                <a:latin typeface="Oswald Bold"/>
              </a:rPr>
              <a:t>API MODEL LSTM</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20102" y="3030981"/>
            <a:ext cx="12057353"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API &amp; OUTPUT</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720102" y="4905847"/>
            <a:ext cx="10951206" cy="1499067"/>
          </a:xfrm>
          <a:prstGeom prst="rect">
            <a:avLst/>
          </a:prstGeom>
        </p:spPr>
        <p:txBody>
          <a:bodyPr anchor="t" rtlCol="false" tIns="0" lIns="0" bIns="0" rIns="0">
            <a:spAutoFit/>
          </a:bodyPr>
          <a:lstStyle/>
          <a:p>
            <a:pPr algn="l">
              <a:lnSpc>
                <a:spcPts val="3999"/>
              </a:lnSpc>
            </a:pPr>
            <a:r>
              <a:rPr lang="en-US" sz="2898" spc="284">
                <a:solidFill>
                  <a:srgbClr val="F5FFF5"/>
                </a:solidFill>
                <a:latin typeface="DM Sans"/>
              </a:rPr>
              <a:t>API digunakan untuk sebagai jalur komunikasi antar sistem dalam memberikan input dan output dengan menggunakan Flask</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789298" y="2810443"/>
            <a:ext cx="4472457" cy="5017325"/>
          </a:xfrm>
          <a:custGeom>
            <a:avLst/>
            <a:gdLst/>
            <a:ahLst/>
            <a:cxnLst/>
            <a:rect r="r" b="b" t="t" l="l"/>
            <a:pathLst>
              <a:path h="5017325" w="4472457">
                <a:moveTo>
                  <a:pt x="0" y="0"/>
                </a:moveTo>
                <a:lnTo>
                  <a:pt x="4472457" y="0"/>
                </a:lnTo>
                <a:lnTo>
                  <a:pt x="4472457" y="5017324"/>
                </a:lnTo>
                <a:lnTo>
                  <a:pt x="0" y="5017324"/>
                </a:lnTo>
                <a:lnTo>
                  <a:pt x="0" y="0"/>
                </a:lnTo>
                <a:close/>
              </a:path>
            </a:pathLst>
          </a:custGeom>
          <a:blipFill>
            <a:blip r:embed="rId5"/>
            <a:stretch>
              <a:fillRect l="0" t="0" r="0" b="0"/>
            </a:stretch>
          </a:blipFill>
        </p:spPr>
      </p:sp>
      <p:sp>
        <p:nvSpPr>
          <p:cNvPr name="Freeform 6" id="6"/>
          <p:cNvSpPr/>
          <p:nvPr/>
        </p:nvSpPr>
        <p:spPr>
          <a:xfrm flipH="false" flipV="false" rot="0">
            <a:off x="565971" y="3118629"/>
            <a:ext cx="5969255" cy="1492314"/>
          </a:xfrm>
          <a:custGeom>
            <a:avLst/>
            <a:gdLst/>
            <a:ahLst/>
            <a:cxnLst/>
            <a:rect r="r" b="b" t="t" l="l"/>
            <a:pathLst>
              <a:path h="1492314" w="5969255">
                <a:moveTo>
                  <a:pt x="0" y="0"/>
                </a:moveTo>
                <a:lnTo>
                  <a:pt x="5969255" y="0"/>
                </a:lnTo>
                <a:lnTo>
                  <a:pt x="5969255" y="1492313"/>
                </a:lnTo>
                <a:lnTo>
                  <a:pt x="0" y="1492313"/>
                </a:lnTo>
                <a:lnTo>
                  <a:pt x="0" y="0"/>
                </a:lnTo>
                <a:close/>
              </a:path>
            </a:pathLst>
          </a:custGeom>
          <a:blipFill>
            <a:blip r:embed="rId6"/>
            <a:stretch>
              <a:fillRect l="0" t="0" r="0" b="0"/>
            </a:stretch>
          </a:blipFill>
        </p:spPr>
      </p:sp>
      <p:sp>
        <p:nvSpPr>
          <p:cNvPr name="Freeform 7" id="7"/>
          <p:cNvSpPr/>
          <p:nvPr/>
        </p:nvSpPr>
        <p:spPr>
          <a:xfrm flipH="false" flipV="false" rot="0">
            <a:off x="565971" y="6749638"/>
            <a:ext cx="5660182" cy="1078130"/>
          </a:xfrm>
          <a:custGeom>
            <a:avLst/>
            <a:gdLst/>
            <a:ahLst/>
            <a:cxnLst/>
            <a:rect r="r" b="b" t="t" l="l"/>
            <a:pathLst>
              <a:path h="1078130" w="5660182">
                <a:moveTo>
                  <a:pt x="0" y="0"/>
                </a:moveTo>
                <a:lnTo>
                  <a:pt x="5660181" y="0"/>
                </a:lnTo>
                <a:lnTo>
                  <a:pt x="5660181" y="1078129"/>
                </a:lnTo>
                <a:lnTo>
                  <a:pt x="0" y="1078129"/>
                </a:lnTo>
                <a:lnTo>
                  <a:pt x="0" y="0"/>
                </a:lnTo>
                <a:close/>
              </a:path>
            </a:pathLst>
          </a:custGeom>
          <a:blipFill>
            <a:blip r:embed="rId7"/>
            <a:stretch>
              <a:fillRect l="0" t="0" r="0" b="0"/>
            </a:stretch>
          </a:blipFill>
        </p:spPr>
      </p:sp>
      <p:sp>
        <p:nvSpPr>
          <p:cNvPr name="Freeform 8" id="8"/>
          <p:cNvSpPr/>
          <p:nvPr/>
        </p:nvSpPr>
        <p:spPr>
          <a:xfrm flipH="false" flipV="false" rot="0">
            <a:off x="565971" y="5143500"/>
            <a:ext cx="5840739" cy="1087372"/>
          </a:xfrm>
          <a:custGeom>
            <a:avLst/>
            <a:gdLst/>
            <a:ahLst/>
            <a:cxnLst/>
            <a:rect r="r" b="b" t="t" l="l"/>
            <a:pathLst>
              <a:path h="1087372" w="5840739">
                <a:moveTo>
                  <a:pt x="0" y="0"/>
                </a:moveTo>
                <a:lnTo>
                  <a:pt x="5840738" y="0"/>
                </a:lnTo>
                <a:lnTo>
                  <a:pt x="5840738" y="1087372"/>
                </a:lnTo>
                <a:lnTo>
                  <a:pt x="0" y="1087372"/>
                </a:lnTo>
                <a:lnTo>
                  <a:pt x="0" y="0"/>
                </a:lnTo>
                <a:close/>
              </a:path>
            </a:pathLst>
          </a:custGeom>
          <a:blipFill>
            <a:blip r:embed="rId8"/>
            <a:stretch>
              <a:fillRect l="0" t="0" r="0" b="0"/>
            </a:stretch>
          </a:blipFill>
        </p:spPr>
      </p:sp>
      <p:sp>
        <p:nvSpPr>
          <p:cNvPr name="Freeform 9" id="9"/>
          <p:cNvSpPr/>
          <p:nvPr/>
        </p:nvSpPr>
        <p:spPr>
          <a:xfrm flipH="false" flipV="false" rot="0">
            <a:off x="11518930" y="2810443"/>
            <a:ext cx="5481468" cy="1513114"/>
          </a:xfrm>
          <a:custGeom>
            <a:avLst/>
            <a:gdLst/>
            <a:ahLst/>
            <a:cxnLst/>
            <a:rect r="r" b="b" t="t" l="l"/>
            <a:pathLst>
              <a:path h="1513114" w="5481468">
                <a:moveTo>
                  <a:pt x="0" y="0"/>
                </a:moveTo>
                <a:lnTo>
                  <a:pt x="5481468" y="0"/>
                </a:lnTo>
                <a:lnTo>
                  <a:pt x="5481468" y="1513113"/>
                </a:lnTo>
                <a:lnTo>
                  <a:pt x="0" y="1513113"/>
                </a:lnTo>
                <a:lnTo>
                  <a:pt x="0" y="0"/>
                </a:lnTo>
                <a:close/>
              </a:path>
            </a:pathLst>
          </a:custGeom>
          <a:blipFill>
            <a:blip r:embed="rId9"/>
            <a:stretch>
              <a:fillRect l="0" t="0" r="0" b="0"/>
            </a:stretch>
          </a:blipFill>
        </p:spPr>
      </p:sp>
      <p:sp>
        <p:nvSpPr>
          <p:cNvPr name="Freeform 10" id="10"/>
          <p:cNvSpPr/>
          <p:nvPr/>
        </p:nvSpPr>
        <p:spPr>
          <a:xfrm flipH="false" flipV="false" rot="0">
            <a:off x="11518930" y="4667631"/>
            <a:ext cx="3815108" cy="1019555"/>
          </a:xfrm>
          <a:custGeom>
            <a:avLst/>
            <a:gdLst/>
            <a:ahLst/>
            <a:cxnLst/>
            <a:rect r="r" b="b" t="t" l="l"/>
            <a:pathLst>
              <a:path h="1019555" w="3815108">
                <a:moveTo>
                  <a:pt x="0" y="0"/>
                </a:moveTo>
                <a:lnTo>
                  <a:pt x="3815108" y="0"/>
                </a:lnTo>
                <a:lnTo>
                  <a:pt x="3815108" y="1019555"/>
                </a:lnTo>
                <a:lnTo>
                  <a:pt x="0" y="1019555"/>
                </a:lnTo>
                <a:lnTo>
                  <a:pt x="0" y="0"/>
                </a:lnTo>
                <a:close/>
              </a:path>
            </a:pathLst>
          </a:custGeom>
          <a:blipFill>
            <a:blip r:embed="rId10"/>
            <a:stretch>
              <a:fillRect l="0" t="0" r="0" b="0"/>
            </a:stretch>
          </a:blipFill>
        </p:spPr>
      </p:sp>
      <p:sp>
        <p:nvSpPr>
          <p:cNvPr name="Freeform 11" id="11"/>
          <p:cNvSpPr/>
          <p:nvPr/>
        </p:nvSpPr>
        <p:spPr>
          <a:xfrm flipH="false" flipV="false" rot="0">
            <a:off x="11518930" y="6030086"/>
            <a:ext cx="3815108" cy="1140599"/>
          </a:xfrm>
          <a:custGeom>
            <a:avLst/>
            <a:gdLst/>
            <a:ahLst/>
            <a:cxnLst/>
            <a:rect r="r" b="b" t="t" l="l"/>
            <a:pathLst>
              <a:path h="1140599" w="3815108">
                <a:moveTo>
                  <a:pt x="0" y="0"/>
                </a:moveTo>
                <a:lnTo>
                  <a:pt x="3815108" y="0"/>
                </a:lnTo>
                <a:lnTo>
                  <a:pt x="3815108" y="1140599"/>
                </a:lnTo>
                <a:lnTo>
                  <a:pt x="0" y="1140599"/>
                </a:lnTo>
                <a:lnTo>
                  <a:pt x="0" y="0"/>
                </a:lnTo>
                <a:close/>
              </a:path>
            </a:pathLst>
          </a:custGeom>
          <a:blipFill>
            <a:blip r:embed="rId11"/>
            <a:stretch>
              <a:fillRect l="0" t="0" r="0" b="0"/>
            </a:stretch>
          </a:blipFill>
        </p:spPr>
      </p:sp>
      <p:sp>
        <p:nvSpPr>
          <p:cNvPr name="TextBox 12" id="12"/>
          <p:cNvSpPr txBox="true"/>
          <p:nvPr/>
        </p:nvSpPr>
        <p:spPr>
          <a:xfrm rot="0">
            <a:off x="565971" y="699420"/>
            <a:ext cx="8135503" cy="695325"/>
          </a:xfrm>
          <a:prstGeom prst="rect">
            <a:avLst/>
          </a:prstGeom>
        </p:spPr>
        <p:txBody>
          <a:bodyPr anchor="t" rtlCol="false" tIns="0" lIns="0" bIns="0" rIns="0">
            <a:spAutoFit/>
          </a:bodyPr>
          <a:lstStyle/>
          <a:p>
            <a:pPr marL="0" indent="0" lvl="0">
              <a:lnSpc>
                <a:spcPts val="5250"/>
              </a:lnSpc>
            </a:pPr>
            <a:r>
              <a:rPr lang="en-US" sz="5000" spc="490">
                <a:solidFill>
                  <a:srgbClr val="231F20"/>
                </a:solidFill>
                <a:latin typeface="Oswald Bold"/>
              </a:rPr>
              <a:t>IMPORTANT FILE</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84898" y="646557"/>
            <a:ext cx="8459102" cy="5579280"/>
          </a:xfrm>
          <a:custGeom>
            <a:avLst/>
            <a:gdLst/>
            <a:ahLst/>
            <a:cxnLst/>
            <a:rect r="r" b="b" t="t" l="l"/>
            <a:pathLst>
              <a:path h="5579280" w="8459102">
                <a:moveTo>
                  <a:pt x="0" y="0"/>
                </a:moveTo>
                <a:lnTo>
                  <a:pt x="8459102" y="0"/>
                </a:lnTo>
                <a:lnTo>
                  <a:pt x="8459102" y="5579279"/>
                </a:lnTo>
                <a:lnTo>
                  <a:pt x="0" y="5579279"/>
                </a:lnTo>
                <a:lnTo>
                  <a:pt x="0" y="0"/>
                </a:lnTo>
                <a:close/>
              </a:path>
            </a:pathLst>
          </a:custGeom>
          <a:blipFill>
            <a:blip r:embed="rId5"/>
            <a:stretch>
              <a:fillRect l="0" t="0" r="0" b="0"/>
            </a:stretch>
          </a:blipFill>
        </p:spPr>
      </p:sp>
      <p:sp>
        <p:nvSpPr>
          <p:cNvPr name="Freeform 6" id="6"/>
          <p:cNvSpPr/>
          <p:nvPr/>
        </p:nvSpPr>
        <p:spPr>
          <a:xfrm flipH="false" flipV="false" rot="0">
            <a:off x="9307833" y="3864786"/>
            <a:ext cx="7951467" cy="6025823"/>
          </a:xfrm>
          <a:custGeom>
            <a:avLst/>
            <a:gdLst/>
            <a:ahLst/>
            <a:cxnLst/>
            <a:rect r="r" b="b" t="t" l="l"/>
            <a:pathLst>
              <a:path h="6025823" w="7951467">
                <a:moveTo>
                  <a:pt x="0" y="0"/>
                </a:moveTo>
                <a:lnTo>
                  <a:pt x="7951467" y="0"/>
                </a:lnTo>
                <a:lnTo>
                  <a:pt x="7951467" y="6025823"/>
                </a:lnTo>
                <a:lnTo>
                  <a:pt x="0" y="6025823"/>
                </a:lnTo>
                <a:lnTo>
                  <a:pt x="0" y="0"/>
                </a:lnTo>
                <a:close/>
              </a:path>
            </a:pathLst>
          </a:custGeom>
          <a:blipFill>
            <a:blip r:embed="rId6"/>
            <a:stretch>
              <a:fillRect l="0" t="0" r="0" b="0"/>
            </a:stretch>
          </a:blipFill>
        </p:spPr>
      </p:sp>
      <p:sp>
        <p:nvSpPr>
          <p:cNvPr name="TextBox 7" id="7"/>
          <p:cNvSpPr txBox="true"/>
          <p:nvPr/>
        </p:nvSpPr>
        <p:spPr>
          <a:xfrm rot="0">
            <a:off x="9307833" y="9842984"/>
            <a:ext cx="7951467" cy="378095"/>
          </a:xfrm>
          <a:prstGeom prst="rect">
            <a:avLst/>
          </a:prstGeom>
        </p:spPr>
        <p:txBody>
          <a:bodyPr anchor="t" rtlCol="false" tIns="0" lIns="0" bIns="0" rIns="0">
            <a:spAutoFit/>
          </a:bodyPr>
          <a:lstStyle/>
          <a:p>
            <a:pPr algn="ctr">
              <a:lnSpc>
                <a:spcPts val="3050"/>
              </a:lnSpc>
              <a:spcBef>
                <a:spcPct val="0"/>
              </a:spcBef>
            </a:pPr>
            <a:r>
              <a:rPr lang="en-US" sz="2210" spc="216">
                <a:solidFill>
                  <a:srgbClr val="000000"/>
                </a:solidFill>
                <a:latin typeface="DM Sans Bold"/>
              </a:rPr>
              <a:t>LSTM</a:t>
            </a:r>
          </a:p>
        </p:txBody>
      </p:sp>
      <p:sp>
        <p:nvSpPr>
          <p:cNvPr name="TextBox 8" id="8"/>
          <p:cNvSpPr txBox="true"/>
          <p:nvPr/>
        </p:nvSpPr>
        <p:spPr>
          <a:xfrm rot="0">
            <a:off x="684898" y="6178211"/>
            <a:ext cx="7951467" cy="378095"/>
          </a:xfrm>
          <a:prstGeom prst="rect">
            <a:avLst/>
          </a:prstGeom>
        </p:spPr>
        <p:txBody>
          <a:bodyPr anchor="t" rtlCol="false" tIns="0" lIns="0" bIns="0" rIns="0">
            <a:spAutoFit/>
          </a:bodyPr>
          <a:lstStyle/>
          <a:p>
            <a:pPr algn="ctr">
              <a:lnSpc>
                <a:spcPts val="3050"/>
              </a:lnSpc>
              <a:spcBef>
                <a:spcPct val="0"/>
              </a:spcBef>
            </a:pPr>
            <a:r>
              <a:rPr lang="en-US" sz="2210" spc="216">
                <a:solidFill>
                  <a:srgbClr val="000000"/>
                </a:solidFill>
                <a:latin typeface="DM Sans Bold"/>
              </a:rPr>
              <a:t>NEURAL NETWORK</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3407869">
            <a:off x="12862265" y="928244"/>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07869">
            <a:off x="-4757705" y="10393122"/>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693982" y="554687"/>
            <a:ext cx="8089732" cy="1518285"/>
          </a:xfrm>
          <a:prstGeom prst="rect">
            <a:avLst/>
          </a:prstGeom>
        </p:spPr>
        <p:txBody>
          <a:bodyPr anchor="t" rtlCol="false" tIns="0" lIns="0" bIns="0" rIns="0">
            <a:spAutoFit/>
          </a:bodyPr>
          <a:lstStyle/>
          <a:p>
            <a:pPr algn="ctr">
              <a:lnSpc>
                <a:spcPts val="12419"/>
              </a:lnSpc>
            </a:pPr>
            <a:r>
              <a:rPr lang="en-US" sz="9000" spc="882">
                <a:solidFill>
                  <a:srgbClr val="231F20"/>
                </a:solidFill>
                <a:latin typeface="Oswald Bold"/>
              </a:rPr>
              <a:t>KESIMPULAN</a:t>
            </a:r>
          </a:p>
        </p:txBody>
      </p:sp>
      <p:sp>
        <p:nvSpPr>
          <p:cNvPr name="TextBox 5" id="5"/>
          <p:cNvSpPr txBox="true"/>
          <p:nvPr/>
        </p:nvSpPr>
        <p:spPr>
          <a:xfrm rot="0">
            <a:off x="1908565" y="2805271"/>
            <a:ext cx="14470869" cy="5857304"/>
          </a:xfrm>
          <a:prstGeom prst="rect">
            <a:avLst/>
          </a:prstGeom>
        </p:spPr>
        <p:txBody>
          <a:bodyPr anchor="t" rtlCol="false" tIns="0" lIns="0" bIns="0" rIns="0">
            <a:spAutoFit/>
          </a:bodyPr>
          <a:lstStyle/>
          <a:p>
            <a:pPr marL="712468" indent="-356234" lvl="1">
              <a:lnSpc>
                <a:spcPts val="4949"/>
              </a:lnSpc>
              <a:buFont typeface="Arial"/>
              <a:buChar char="•"/>
            </a:pPr>
            <a:r>
              <a:rPr lang="en-US" sz="3299" spc="56">
                <a:solidFill>
                  <a:srgbClr val="000000"/>
                </a:solidFill>
                <a:latin typeface="DM Sans Bold"/>
              </a:rPr>
              <a:t>Metode LSTM dan Neural Network dapat</a:t>
            </a:r>
            <a:r>
              <a:rPr lang="en-US" sz="3299" spc="56">
                <a:solidFill>
                  <a:srgbClr val="000000"/>
                </a:solidFill>
                <a:latin typeface="DM Sans Bold"/>
              </a:rPr>
              <a:t> digunakan dalam pengaplikasian AI untuk menganalisis nilai sentiment sebuah kalimat.</a:t>
            </a:r>
          </a:p>
          <a:p>
            <a:pPr marL="712468" indent="-356234" lvl="1">
              <a:lnSpc>
                <a:spcPts val="5378"/>
              </a:lnSpc>
              <a:buFont typeface="Arial"/>
              <a:buChar char="•"/>
            </a:pPr>
            <a:r>
              <a:rPr lang="en-US" sz="3299" spc="56">
                <a:solidFill>
                  <a:srgbClr val="000000"/>
                </a:solidFill>
                <a:latin typeface="DM Sans Bold"/>
              </a:rPr>
              <a:t>Nilai dataset mempengaruhi accuracy sentiment. Pada dataset trainin kami sentiment neutral memiliki nilai paling sedikit sehingga prediksi neutral sangat susah didapatkan dan jarang muncul.</a:t>
            </a:r>
          </a:p>
          <a:p>
            <a:pPr algn="l" marL="712468" indent="-356234" lvl="1">
              <a:lnSpc>
                <a:spcPts val="5378"/>
              </a:lnSpc>
              <a:buFont typeface="Arial"/>
              <a:buChar char="•"/>
            </a:pPr>
            <a:r>
              <a:rPr lang="en-US" sz="3299" spc="56">
                <a:solidFill>
                  <a:srgbClr val="000000"/>
                </a:solidFill>
                <a:latin typeface="DM Sans Bold"/>
              </a:rPr>
              <a:t>Metode LSTM memiliki accuracy yang sedikit lebih tinggi dibandingkan dengan metode Neural Network.</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2553002"/>
            <a:ext cx="8097687"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THANK YOU</a:t>
            </a:r>
          </a:p>
        </p:txBody>
      </p:sp>
      <p:sp>
        <p:nvSpPr>
          <p:cNvPr name="Freeform 5" id="5"/>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4576312" y="582582"/>
            <a:ext cx="9135377"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PENDAHULUAN</a:t>
            </a:r>
          </a:p>
        </p:txBody>
      </p:sp>
      <p:grpSp>
        <p:nvGrpSpPr>
          <p:cNvPr name="Group 4" id="4"/>
          <p:cNvGrpSpPr/>
          <p:nvPr/>
        </p:nvGrpSpPr>
        <p:grpSpPr>
          <a:xfrm rot="0">
            <a:off x="3404817" y="3096966"/>
            <a:ext cx="11478366" cy="3416310"/>
            <a:chOff x="0" y="0"/>
            <a:chExt cx="4397859" cy="1308936"/>
          </a:xfrm>
        </p:grpSpPr>
        <p:sp>
          <p:nvSpPr>
            <p:cNvPr name="Freeform 5" id="5"/>
            <p:cNvSpPr/>
            <p:nvPr/>
          </p:nvSpPr>
          <p:spPr>
            <a:xfrm flipH="false" flipV="false" rot="0">
              <a:off x="0" y="0"/>
              <a:ext cx="4397859" cy="1308936"/>
            </a:xfrm>
            <a:custGeom>
              <a:avLst/>
              <a:gdLst/>
              <a:ahLst/>
              <a:cxnLst/>
              <a:rect r="r" b="b" t="t" l="l"/>
              <a:pathLst>
                <a:path h="1308936" w="4397859">
                  <a:moveTo>
                    <a:pt x="0" y="0"/>
                  </a:moveTo>
                  <a:lnTo>
                    <a:pt x="4397859" y="0"/>
                  </a:lnTo>
                  <a:lnTo>
                    <a:pt x="4397859" y="1308936"/>
                  </a:lnTo>
                  <a:lnTo>
                    <a:pt x="0" y="1308936"/>
                  </a:lnTo>
                  <a:close/>
                </a:path>
              </a:pathLst>
            </a:custGeom>
            <a:solidFill>
              <a:srgbClr val="EFEFEF"/>
            </a:solidFill>
          </p:spPr>
        </p:sp>
        <p:sp>
          <p:nvSpPr>
            <p:cNvPr name="TextBox 6" id="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3624939" y="3281845"/>
            <a:ext cx="1159455" cy="1178744"/>
          </a:xfrm>
          <a:custGeom>
            <a:avLst/>
            <a:gdLst/>
            <a:ahLst/>
            <a:cxnLst/>
            <a:rect r="r" b="b" t="t" l="l"/>
            <a:pathLst>
              <a:path h="1178744" w="1159455">
                <a:moveTo>
                  <a:pt x="0" y="0"/>
                </a:moveTo>
                <a:lnTo>
                  <a:pt x="1159455" y="0"/>
                </a:lnTo>
                <a:lnTo>
                  <a:pt x="1159455" y="1178744"/>
                </a:lnTo>
                <a:lnTo>
                  <a:pt x="0" y="11787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624939" y="4412964"/>
            <a:ext cx="1553150" cy="378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Bold"/>
              </a:rPr>
              <a:t>TUJUAN</a:t>
            </a:r>
          </a:p>
        </p:txBody>
      </p:sp>
      <p:sp>
        <p:nvSpPr>
          <p:cNvPr name="Freeform 9" id="9"/>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5273140" y="3243745"/>
            <a:ext cx="9517763" cy="2984275"/>
          </a:xfrm>
          <a:prstGeom prst="rect">
            <a:avLst/>
          </a:prstGeom>
        </p:spPr>
        <p:txBody>
          <a:bodyPr anchor="t" rtlCol="false" tIns="0" lIns="0" bIns="0" rIns="0">
            <a:spAutoFit/>
          </a:bodyPr>
          <a:lstStyle/>
          <a:p>
            <a:pPr algn="just" marL="457917" indent="-228959" lvl="1">
              <a:lnSpc>
                <a:spcPts val="2926"/>
              </a:lnSpc>
              <a:buFont typeface="Arial"/>
              <a:buChar char="•"/>
            </a:pPr>
            <a:r>
              <a:rPr lang="en-US" sz="2120" spc="207">
                <a:solidFill>
                  <a:srgbClr val="231F20"/>
                </a:solidFill>
                <a:latin typeface="DM Sans"/>
              </a:rPr>
              <a:t>Analisis sentimen dapat digunakan untuk menyaring komentar-komentar di media sosial. Hasil analisis tersebut dapat dijadikan dasar tindakan seperti sensor komentar/flag content.</a:t>
            </a:r>
          </a:p>
          <a:p>
            <a:pPr algn="just" marL="457917" indent="-228959" lvl="1">
              <a:lnSpc>
                <a:spcPts val="2926"/>
              </a:lnSpc>
              <a:buFont typeface="Arial"/>
              <a:buChar char="•"/>
            </a:pPr>
            <a:r>
              <a:rPr lang="en-US" sz="2120" spc="207">
                <a:solidFill>
                  <a:srgbClr val="231F20"/>
                </a:solidFill>
                <a:latin typeface="DM Sans"/>
              </a:rPr>
              <a:t>Pengaplikasian AI pada online platform dapat memberikan sanksi terhadap user yang terdeteksi mengatakan sebuah sentiment negative.</a:t>
            </a:r>
          </a:p>
          <a:p>
            <a:pPr algn="l" marL="0" indent="0" lvl="0">
              <a:lnSpc>
                <a:spcPts val="2926"/>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20102" y="2677933"/>
            <a:ext cx="12057353"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CLEANSING DATA</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720102" y="4456808"/>
            <a:ext cx="10727192" cy="1926760"/>
          </a:xfrm>
          <a:prstGeom prst="rect">
            <a:avLst/>
          </a:prstGeom>
        </p:spPr>
        <p:txBody>
          <a:bodyPr anchor="t" rtlCol="false" tIns="0" lIns="0" bIns="0" rIns="0">
            <a:spAutoFit/>
          </a:bodyPr>
          <a:lstStyle/>
          <a:p>
            <a:pPr algn="just">
              <a:lnSpc>
                <a:spcPts val="3861"/>
              </a:lnSpc>
            </a:pPr>
            <a:r>
              <a:rPr lang="en-US" sz="2798" spc="274">
                <a:solidFill>
                  <a:srgbClr val="F5FFF5"/>
                </a:solidFill>
                <a:latin typeface="DM Sans"/>
              </a:rPr>
              <a:t>Cleansing data digunakan untuk membersihkan data raw yang sebelum digunakan dalam pembuatan model analisis sentimen. </a:t>
            </a:r>
            <a:r>
              <a:rPr lang="en-US" sz="2798" spc="274">
                <a:solidFill>
                  <a:srgbClr val="F5FFF5"/>
                </a:solidFill>
                <a:latin typeface="DM Sans"/>
              </a:rPr>
              <a:t>Proses cleansing data yang tepat dapat meningkatkan akurasi model yang dihasilkan. </a:t>
            </a:r>
          </a:p>
        </p:txBody>
      </p:sp>
      <p:sp>
        <p:nvSpPr>
          <p:cNvPr name="TextBox 6" id="6"/>
          <p:cNvSpPr txBox="true"/>
          <p:nvPr/>
        </p:nvSpPr>
        <p:spPr>
          <a:xfrm rot="0">
            <a:off x="2720102" y="6701799"/>
            <a:ext cx="10727192" cy="955210"/>
          </a:xfrm>
          <a:prstGeom prst="rect">
            <a:avLst/>
          </a:prstGeom>
        </p:spPr>
        <p:txBody>
          <a:bodyPr anchor="t" rtlCol="false" tIns="0" lIns="0" bIns="0" rIns="0">
            <a:spAutoFit/>
          </a:bodyPr>
          <a:lstStyle/>
          <a:p>
            <a:pPr algn="l">
              <a:lnSpc>
                <a:spcPts val="3861"/>
              </a:lnSpc>
            </a:pPr>
            <a:r>
              <a:rPr lang="en-US" sz="2798" spc="274">
                <a:solidFill>
                  <a:srgbClr val="F5FFF5"/>
                </a:solidFill>
                <a:latin typeface="DM Sans"/>
              </a:rPr>
              <a:t>Cleansing data </a:t>
            </a:r>
            <a:r>
              <a:rPr lang="en-US" sz="2798" spc="274">
                <a:solidFill>
                  <a:srgbClr val="F5FFF5"/>
                </a:solidFill>
                <a:latin typeface="DM Sans"/>
              </a:rPr>
              <a:t>untuk analisis sentimen library menggunakan pandas dan regex</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41457" y="9096922"/>
            <a:ext cx="7266726" cy="516424"/>
          </a:xfrm>
          <a:custGeom>
            <a:avLst/>
            <a:gdLst/>
            <a:ahLst/>
            <a:cxnLst/>
            <a:rect r="r" b="b" t="t" l="l"/>
            <a:pathLst>
              <a:path h="516424" w="7266726">
                <a:moveTo>
                  <a:pt x="0" y="0"/>
                </a:moveTo>
                <a:lnTo>
                  <a:pt x="7266726" y="0"/>
                </a:lnTo>
                <a:lnTo>
                  <a:pt x="7266726" y="516423"/>
                </a:lnTo>
                <a:lnTo>
                  <a:pt x="0" y="516423"/>
                </a:lnTo>
                <a:lnTo>
                  <a:pt x="0" y="0"/>
                </a:lnTo>
                <a:close/>
              </a:path>
            </a:pathLst>
          </a:custGeom>
          <a:blipFill>
            <a:blip r:embed="rId5"/>
            <a:stretch>
              <a:fillRect l="0" t="-153399" r="0" b="-24507"/>
            </a:stretch>
          </a:blipFill>
        </p:spPr>
      </p:sp>
      <p:sp>
        <p:nvSpPr>
          <p:cNvPr name="Freeform 5" id="5"/>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365769" y="3791077"/>
            <a:ext cx="2551375" cy="2622909"/>
          </a:xfrm>
          <a:custGeom>
            <a:avLst/>
            <a:gdLst/>
            <a:ahLst/>
            <a:cxnLst/>
            <a:rect r="r" b="b" t="t" l="l"/>
            <a:pathLst>
              <a:path h="2622909" w="2551375">
                <a:moveTo>
                  <a:pt x="0" y="0"/>
                </a:moveTo>
                <a:lnTo>
                  <a:pt x="2551375" y="0"/>
                </a:lnTo>
                <a:lnTo>
                  <a:pt x="2551375" y="2622909"/>
                </a:lnTo>
                <a:lnTo>
                  <a:pt x="0" y="26229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678034" y="2808117"/>
            <a:ext cx="8465966" cy="2630497"/>
          </a:xfrm>
          <a:custGeom>
            <a:avLst/>
            <a:gdLst/>
            <a:ahLst/>
            <a:cxnLst/>
            <a:rect r="r" b="b" t="t" l="l"/>
            <a:pathLst>
              <a:path h="2630497" w="8465966">
                <a:moveTo>
                  <a:pt x="0" y="0"/>
                </a:moveTo>
                <a:lnTo>
                  <a:pt x="8465966" y="0"/>
                </a:lnTo>
                <a:lnTo>
                  <a:pt x="8465966" y="2630497"/>
                </a:lnTo>
                <a:lnTo>
                  <a:pt x="0" y="2630497"/>
                </a:lnTo>
                <a:lnTo>
                  <a:pt x="0" y="0"/>
                </a:lnTo>
                <a:close/>
              </a:path>
            </a:pathLst>
          </a:custGeom>
          <a:blipFill>
            <a:blip r:embed="rId8"/>
            <a:stretch>
              <a:fillRect l="0" t="0" r="0" b="0"/>
            </a:stretch>
          </a:blipFill>
        </p:spPr>
      </p:sp>
      <p:sp>
        <p:nvSpPr>
          <p:cNvPr name="Freeform 8" id="8"/>
          <p:cNvSpPr/>
          <p:nvPr/>
        </p:nvSpPr>
        <p:spPr>
          <a:xfrm flipH="false" flipV="false" rot="0">
            <a:off x="678034" y="6909286"/>
            <a:ext cx="9269093" cy="2187636"/>
          </a:xfrm>
          <a:custGeom>
            <a:avLst/>
            <a:gdLst/>
            <a:ahLst/>
            <a:cxnLst/>
            <a:rect r="r" b="b" t="t" l="l"/>
            <a:pathLst>
              <a:path h="2187636" w="9269093">
                <a:moveTo>
                  <a:pt x="0" y="0"/>
                </a:moveTo>
                <a:lnTo>
                  <a:pt x="9269093" y="0"/>
                </a:lnTo>
                <a:lnTo>
                  <a:pt x="9269093" y="2187636"/>
                </a:lnTo>
                <a:lnTo>
                  <a:pt x="0" y="2187636"/>
                </a:lnTo>
                <a:lnTo>
                  <a:pt x="0" y="0"/>
                </a:lnTo>
                <a:close/>
              </a:path>
            </a:pathLst>
          </a:custGeom>
          <a:blipFill>
            <a:blip r:embed="rId9"/>
            <a:stretch>
              <a:fillRect l="0" t="0" r="0" b="0"/>
            </a:stretch>
          </a:blipFill>
        </p:spPr>
      </p:sp>
      <p:sp>
        <p:nvSpPr>
          <p:cNvPr name="Freeform 9" id="9"/>
          <p:cNvSpPr/>
          <p:nvPr/>
        </p:nvSpPr>
        <p:spPr>
          <a:xfrm flipH="false" flipV="false" rot="0">
            <a:off x="10430362" y="2218011"/>
            <a:ext cx="7477821" cy="6878911"/>
          </a:xfrm>
          <a:custGeom>
            <a:avLst/>
            <a:gdLst/>
            <a:ahLst/>
            <a:cxnLst/>
            <a:rect r="r" b="b" t="t" l="l"/>
            <a:pathLst>
              <a:path h="6878911" w="7477821">
                <a:moveTo>
                  <a:pt x="0" y="0"/>
                </a:moveTo>
                <a:lnTo>
                  <a:pt x="7477821" y="0"/>
                </a:lnTo>
                <a:lnTo>
                  <a:pt x="7477821" y="6878911"/>
                </a:lnTo>
                <a:lnTo>
                  <a:pt x="0" y="6878911"/>
                </a:lnTo>
                <a:lnTo>
                  <a:pt x="0" y="0"/>
                </a:lnTo>
                <a:close/>
              </a:path>
            </a:pathLst>
          </a:custGeom>
          <a:blipFill>
            <a:blip r:embed="rId10"/>
            <a:stretch>
              <a:fillRect l="0" t="0" r="0" b="0"/>
            </a:stretch>
          </a:blipFill>
        </p:spPr>
      </p:sp>
      <p:sp>
        <p:nvSpPr>
          <p:cNvPr name="TextBox 10" id="10"/>
          <p:cNvSpPr txBox="true"/>
          <p:nvPr/>
        </p:nvSpPr>
        <p:spPr>
          <a:xfrm rot="0">
            <a:off x="678034" y="721461"/>
            <a:ext cx="8225067" cy="542925"/>
          </a:xfrm>
          <a:prstGeom prst="rect">
            <a:avLst/>
          </a:prstGeom>
        </p:spPr>
        <p:txBody>
          <a:bodyPr anchor="t" rtlCol="false" tIns="0" lIns="0" bIns="0" rIns="0">
            <a:spAutoFit/>
          </a:bodyPr>
          <a:lstStyle/>
          <a:p>
            <a:pPr marL="0" indent="0" lvl="0">
              <a:lnSpc>
                <a:spcPts val="4199"/>
              </a:lnSpc>
            </a:pPr>
            <a:r>
              <a:rPr lang="en-US" sz="3999" spc="391">
                <a:solidFill>
                  <a:srgbClr val="231F20"/>
                </a:solidFill>
                <a:latin typeface="Oswald Bold"/>
              </a:rPr>
              <a:t>IMPORT LIBRARY &amp; CSV FILES</a:t>
            </a:r>
          </a:p>
        </p:txBody>
      </p:sp>
      <p:sp>
        <p:nvSpPr>
          <p:cNvPr name="TextBox 11" id="11"/>
          <p:cNvSpPr txBox="true"/>
          <p:nvPr/>
        </p:nvSpPr>
        <p:spPr>
          <a:xfrm rot="0">
            <a:off x="678034" y="1722318"/>
            <a:ext cx="8648017" cy="78583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Membaca data "train_process.txt" sebagai dasar modelling.</a:t>
            </a:r>
          </a:p>
        </p:txBody>
      </p:sp>
      <p:sp>
        <p:nvSpPr>
          <p:cNvPr name="TextBox 12" id="12"/>
          <p:cNvSpPr txBox="true"/>
          <p:nvPr/>
        </p:nvSpPr>
        <p:spPr>
          <a:xfrm rot="0">
            <a:off x="717752" y="5895814"/>
            <a:ext cx="8648017" cy="78583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Import CSV files untuk membersihkan kata alay &amp; kata abusive</a:t>
            </a:r>
          </a:p>
        </p:txBody>
      </p:sp>
      <p:sp>
        <p:nvSpPr>
          <p:cNvPr name="TextBox 13" id="13"/>
          <p:cNvSpPr txBox="true"/>
          <p:nvPr/>
        </p:nvSpPr>
        <p:spPr>
          <a:xfrm rot="0">
            <a:off x="10430362" y="1564203"/>
            <a:ext cx="7194409" cy="430530"/>
          </a:xfrm>
          <a:prstGeom prst="rect">
            <a:avLst/>
          </a:prstGeom>
        </p:spPr>
        <p:txBody>
          <a:bodyPr anchor="t" rtlCol="false" tIns="0" lIns="0" bIns="0" rIns="0">
            <a:spAutoFit/>
          </a:bodyPr>
          <a:lstStyle/>
          <a:p>
            <a:pPr algn="ctr" marL="0" indent="0" lvl="0">
              <a:lnSpc>
                <a:spcPts val="3255"/>
              </a:lnSpc>
            </a:pPr>
            <a:r>
              <a:rPr lang="en-US" sz="3100" spc="303">
                <a:solidFill>
                  <a:srgbClr val="231F20"/>
                </a:solidFill>
                <a:latin typeface="Oswald Bold"/>
              </a:rPr>
              <a:t>RAW DATA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365769" y="3791077"/>
            <a:ext cx="2551375" cy="2622909"/>
          </a:xfrm>
          <a:custGeom>
            <a:avLst/>
            <a:gdLst/>
            <a:ahLst/>
            <a:cxnLst/>
            <a:rect r="r" b="b" t="t" l="l"/>
            <a:pathLst>
              <a:path h="2622909" w="2551375">
                <a:moveTo>
                  <a:pt x="0" y="0"/>
                </a:moveTo>
                <a:lnTo>
                  <a:pt x="2551375" y="0"/>
                </a:lnTo>
                <a:lnTo>
                  <a:pt x="2551375" y="2622909"/>
                </a:lnTo>
                <a:lnTo>
                  <a:pt x="0" y="26229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54209" y="2813291"/>
            <a:ext cx="8225067" cy="3024757"/>
          </a:xfrm>
          <a:custGeom>
            <a:avLst/>
            <a:gdLst/>
            <a:ahLst/>
            <a:cxnLst/>
            <a:rect r="r" b="b" t="t" l="l"/>
            <a:pathLst>
              <a:path h="3024757" w="8225067">
                <a:moveTo>
                  <a:pt x="0" y="0"/>
                </a:moveTo>
                <a:lnTo>
                  <a:pt x="8225066" y="0"/>
                </a:lnTo>
                <a:lnTo>
                  <a:pt x="8225066" y="3024757"/>
                </a:lnTo>
                <a:lnTo>
                  <a:pt x="0" y="3024757"/>
                </a:lnTo>
                <a:lnTo>
                  <a:pt x="0" y="0"/>
                </a:lnTo>
                <a:close/>
              </a:path>
            </a:pathLst>
          </a:custGeom>
          <a:blipFill>
            <a:blip r:embed="rId7"/>
            <a:stretch>
              <a:fillRect l="0" t="-4" r="-11697" b="-4"/>
            </a:stretch>
          </a:blipFill>
        </p:spPr>
      </p:sp>
      <p:sp>
        <p:nvSpPr>
          <p:cNvPr name="Freeform 7" id="7"/>
          <p:cNvSpPr/>
          <p:nvPr/>
        </p:nvSpPr>
        <p:spPr>
          <a:xfrm flipH="false" flipV="false" rot="0">
            <a:off x="554209" y="7171251"/>
            <a:ext cx="8225067" cy="2503905"/>
          </a:xfrm>
          <a:custGeom>
            <a:avLst/>
            <a:gdLst/>
            <a:ahLst/>
            <a:cxnLst/>
            <a:rect r="r" b="b" t="t" l="l"/>
            <a:pathLst>
              <a:path h="2503905" w="8225067">
                <a:moveTo>
                  <a:pt x="0" y="0"/>
                </a:moveTo>
                <a:lnTo>
                  <a:pt x="8225066" y="0"/>
                </a:lnTo>
                <a:lnTo>
                  <a:pt x="8225066" y="2503904"/>
                </a:lnTo>
                <a:lnTo>
                  <a:pt x="0" y="2503904"/>
                </a:lnTo>
                <a:lnTo>
                  <a:pt x="0" y="0"/>
                </a:lnTo>
                <a:close/>
              </a:path>
            </a:pathLst>
          </a:custGeom>
          <a:blipFill>
            <a:blip r:embed="rId8"/>
            <a:stretch>
              <a:fillRect l="0" t="0" r="-11686" b="0"/>
            </a:stretch>
          </a:blipFill>
        </p:spPr>
      </p:sp>
      <p:sp>
        <p:nvSpPr>
          <p:cNvPr name="Freeform 8" id="8"/>
          <p:cNvSpPr/>
          <p:nvPr/>
        </p:nvSpPr>
        <p:spPr>
          <a:xfrm flipH="false" flipV="false" rot="0">
            <a:off x="9708374" y="4713836"/>
            <a:ext cx="8225067" cy="2457415"/>
          </a:xfrm>
          <a:custGeom>
            <a:avLst/>
            <a:gdLst/>
            <a:ahLst/>
            <a:cxnLst/>
            <a:rect r="r" b="b" t="t" l="l"/>
            <a:pathLst>
              <a:path h="2457415" w="8225067">
                <a:moveTo>
                  <a:pt x="0" y="0"/>
                </a:moveTo>
                <a:lnTo>
                  <a:pt x="8225067" y="0"/>
                </a:lnTo>
                <a:lnTo>
                  <a:pt x="8225067" y="2457415"/>
                </a:lnTo>
                <a:lnTo>
                  <a:pt x="0" y="2457415"/>
                </a:lnTo>
                <a:lnTo>
                  <a:pt x="0" y="0"/>
                </a:lnTo>
                <a:close/>
              </a:path>
            </a:pathLst>
          </a:custGeom>
          <a:blipFill>
            <a:blip r:embed="rId9"/>
            <a:stretch>
              <a:fillRect l="0" t="0" r="-11697" b="0"/>
            </a:stretch>
          </a:blipFill>
        </p:spPr>
      </p:sp>
      <p:sp>
        <p:nvSpPr>
          <p:cNvPr name="TextBox 9" id="9"/>
          <p:cNvSpPr txBox="true"/>
          <p:nvPr/>
        </p:nvSpPr>
        <p:spPr>
          <a:xfrm rot="0">
            <a:off x="554209" y="721461"/>
            <a:ext cx="8225067" cy="542925"/>
          </a:xfrm>
          <a:prstGeom prst="rect">
            <a:avLst/>
          </a:prstGeom>
        </p:spPr>
        <p:txBody>
          <a:bodyPr anchor="t" rtlCol="false" tIns="0" lIns="0" bIns="0" rIns="0">
            <a:spAutoFit/>
          </a:bodyPr>
          <a:lstStyle/>
          <a:p>
            <a:pPr marL="0" indent="0" lvl="0">
              <a:lnSpc>
                <a:spcPts val="4199"/>
              </a:lnSpc>
            </a:pPr>
            <a:r>
              <a:rPr lang="en-US" sz="3999" spc="391">
                <a:solidFill>
                  <a:srgbClr val="231F20"/>
                </a:solidFill>
                <a:latin typeface="Oswald Bold"/>
              </a:rPr>
              <a:t>FUNGSI UNTUK TEXT CLEANSING</a:t>
            </a:r>
          </a:p>
        </p:txBody>
      </p:sp>
      <p:sp>
        <p:nvSpPr>
          <p:cNvPr name="TextBox 10" id="10"/>
          <p:cNvSpPr txBox="true"/>
          <p:nvPr/>
        </p:nvSpPr>
        <p:spPr>
          <a:xfrm rot="0">
            <a:off x="554209" y="1722318"/>
            <a:ext cx="8225067" cy="785839"/>
          </a:xfrm>
          <a:prstGeom prst="rect">
            <a:avLst/>
          </a:prstGeom>
        </p:spPr>
        <p:txBody>
          <a:bodyPr anchor="t" rtlCol="false" tIns="0" lIns="0" bIns="0" rIns="0">
            <a:spAutoFit/>
          </a:bodyPr>
          <a:lstStyle/>
          <a:p>
            <a:pPr algn="just">
              <a:lnSpc>
                <a:spcPts val="3160"/>
              </a:lnSpc>
            </a:pPr>
            <a:r>
              <a:rPr lang="en-US" sz="2290" spc="224">
                <a:solidFill>
                  <a:srgbClr val="231F20"/>
                </a:solidFill>
                <a:latin typeface="DM Sans Bold"/>
              </a:rPr>
              <a:t>Fungsi Cleansing Text untuk membersihkan text secara keseluruhan</a:t>
            </a:r>
          </a:p>
        </p:txBody>
      </p:sp>
      <p:sp>
        <p:nvSpPr>
          <p:cNvPr name="TextBox 11" id="11"/>
          <p:cNvSpPr txBox="true"/>
          <p:nvPr/>
        </p:nvSpPr>
        <p:spPr>
          <a:xfrm rot="0">
            <a:off x="554209" y="6480661"/>
            <a:ext cx="8589791" cy="385789"/>
          </a:xfrm>
          <a:prstGeom prst="rect">
            <a:avLst/>
          </a:prstGeom>
        </p:spPr>
        <p:txBody>
          <a:bodyPr anchor="t" rtlCol="false" tIns="0" lIns="0" bIns="0" rIns="0">
            <a:spAutoFit/>
          </a:bodyPr>
          <a:lstStyle/>
          <a:p>
            <a:pPr algn="just">
              <a:lnSpc>
                <a:spcPts val="3160"/>
              </a:lnSpc>
            </a:pPr>
            <a:r>
              <a:rPr lang="en-US" sz="2290" spc="224">
                <a:solidFill>
                  <a:srgbClr val="231F20"/>
                </a:solidFill>
                <a:latin typeface="DM Sans Bold"/>
              </a:rPr>
              <a:t>Fungsi untuk mensensor kata abusive</a:t>
            </a:r>
          </a:p>
        </p:txBody>
      </p:sp>
      <p:sp>
        <p:nvSpPr>
          <p:cNvPr name="TextBox 12" id="12"/>
          <p:cNvSpPr txBox="true"/>
          <p:nvPr/>
        </p:nvSpPr>
        <p:spPr>
          <a:xfrm rot="0">
            <a:off x="9708374" y="3622863"/>
            <a:ext cx="7102379" cy="785839"/>
          </a:xfrm>
          <a:prstGeom prst="rect">
            <a:avLst/>
          </a:prstGeom>
        </p:spPr>
        <p:txBody>
          <a:bodyPr anchor="t" rtlCol="false" tIns="0" lIns="0" bIns="0" rIns="0">
            <a:spAutoFit/>
          </a:bodyPr>
          <a:lstStyle/>
          <a:p>
            <a:pPr algn="just">
              <a:lnSpc>
                <a:spcPts val="3160"/>
              </a:lnSpc>
            </a:pPr>
            <a:r>
              <a:rPr lang="en-US" sz="2290" spc="224">
                <a:solidFill>
                  <a:srgbClr val="231F20"/>
                </a:solidFill>
                <a:latin typeface="DM Sans Bold"/>
              </a:rPr>
              <a:t>Fungsi untuk mengganti kata alay menjadi kata baku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83613" y="7366339"/>
            <a:ext cx="16164312" cy="516424"/>
          </a:xfrm>
          <a:custGeom>
            <a:avLst/>
            <a:gdLst/>
            <a:ahLst/>
            <a:cxnLst/>
            <a:rect r="r" b="b" t="t" l="l"/>
            <a:pathLst>
              <a:path h="516424" w="16164312">
                <a:moveTo>
                  <a:pt x="0" y="0"/>
                </a:moveTo>
                <a:lnTo>
                  <a:pt x="16164312" y="0"/>
                </a:lnTo>
                <a:lnTo>
                  <a:pt x="16164312" y="516423"/>
                </a:lnTo>
                <a:lnTo>
                  <a:pt x="0" y="516423"/>
                </a:lnTo>
                <a:lnTo>
                  <a:pt x="0" y="0"/>
                </a:lnTo>
                <a:close/>
              </a:path>
            </a:pathLst>
          </a:custGeom>
          <a:blipFill>
            <a:blip r:embed="rId5"/>
            <a:stretch>
              <a:fillRect l="0" t="-402447" r="0" b="-115737"/>
            </a:stretch>
          </a:blipFill>
        </p:spPr>
      </p:sp>
      <p:sp>
        <p:nvSpPr>
          <p:cNvPr name="Freeform 5" id="5"/>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365769" y="3791077"/>
            <a:ext cx="2551375" cy="2622909"/>
          </a:xfrm>
          <a:custGeom>
            <a:avLst/>
            <a:gdLst/>
            <a:ahLst/>
            <a:cxnLst/>
            <a:rect r="r" b="b" t="t" l="l"/>
            <a:pathLst>
              <a:path h="2622909" w="2551375">
                <a:moveTo>
                  <a:pt x="0" y="0"/>
                </a:moveTo>
                <a:lnTo>
                  <a:pt x="2551375" y="0"/>
                </a:lnTo>
                <a:lnTo>
                  <a:pt x="2551375" y="2622909"/>
                </a:lnTo>
                <a:lnTo>
                  <a:pt x="0" y="26229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09353" y="2523363"/>
            <a:ext cx="16312832" cy="5158338"/>
          </a:xfrm>
          <a:custGeom>
            <a:avLst/>
            <a:gdLst/>
            <a:ahLst/>
            <a:cxnLst/>
            <a:rect r="r" b="b" t="t" l="l"/>
            <a:pathLst>
              <a:path h="5158338" w="16312832">
                <a:moveTo>
                  <a:pt x="0" y="0"/>
                </a:moveTo>
                <a:lnTo>
                  <a:pt x="16312832" y="0"/>
                </a:lnTo>
                <a:lnTo>
                  <a:pt x="16312832" y="5158337"/>
                </a:lnTo>
                <a:lnTo>
                  <a:pt x="0" y="5158337"/>
                </a:lnTo>
                <a:lnTo>
                  <a:pt x="0" y="0"/>
                </a:lnTo>
                <a:close/>
              </a:path>
            </a:pathLst>
          </a:custGeom>
          <a:blipFill>
            <a:blip r:embed="rId8"/>
            <a:stretch>
              <a:fillRect l="0" t="0" r="0" b="0"/>
            </a:stretch>
          </a:blipFill>
        </p:spPr>
      </p:sp>
      <p:sp>
        <p:nvSpPr>
          <p:cNvPr name="TextBox 8" id="8"/>
          <p:cNvSpPr txBox="true"/>
          <p:nvPr/>
        </p:nvSpPr>
        <p:spPr>
          <a:xfrm rot="0">
            <a:off x="918933" y="1040548"/>
            <a:ext cx="8225067" cy="664845"/>
          </a:xfrm>
          <a:prstGeom prst="rect">
            <a:avLst/>
          </a:prstGeom>
        </p:spPr>
        <p:txBody>
          <a:bodyPr anchor="t" rtlCol="false" tIns="0" lIns="0" bIns="0" rIns="0">
            <a:spAutoFit/>
          </a:bodyPr>
          <a:lstStyle/>
          <a:p>
            <a:pPr marL="0" indent="0" lvl="0">
              <a:lnSpc>
                <a:spcPts val="5144"/>
              </a:lnSpc>
            </a:pPr>
            <a:r>
              <a:rPr lang="en-US" sz="4899" spc="480">
                <a:solidFill>
                  <a:srgbClr val="231F20"/>
                </a:solidFill>
                <a:latin typeface="Oswald Bold"/>
              </a:rPr>
              <a:t>HASIL TEXT CLEANSING</a:t>
            </a:r>
          </a:p>
        </p:txBody>
      </p:sp>
      <p:sp>
        <p:nvSpPr>
          <p:cNvPr name="TextBox 9" id="9"/>
          <p:cNvSpPr txBox="true"/>
          <p:nvPr/>
        </p:nvSpPr>
        <p:spPr>
          <a:xfrm rot="0">
            <a:off x="6506943" y="9220200"/>
            <a:ext cx="11015243" cy="385789"/>
          </a:xfrm>
          <a:prstGeom prst="rect">
            <a:avLst/>
          </a:prstGeom>
        </p:spPr>
        <p:txBody>
          <a:bodyPr anchor="t" rtlCol="false" tIns="0" lIns="0" bIns="0" rIns="0">
            <a:spAutoFit/>
          </a:bodyPr>
          <a:lstStyle/>
          <a:p>
            <a:pPr algn="just">
              <a:lnSpc>
                <a:spcPts val="3160"/>
              </a:lnSpc>
            </a:pPr>
            <a:r>
              <a:rPr lang="en-US" sz="2290" spc="224">
                <a:solidFill>
                  <a:srgbClr val="231F20"/>
                </a:solidFill>
                <a:latin typeface="DM Sans Bold"/>
              </a:rPr>
              <a:t>Kolom yang digunakan untuk pembuatan model analisis sentimen</a:t>
            </a:r>
          </a:p>
        </p:txBody>
      </p:sp>
      <p:grpSp>
        <p:nvGrpSpPr>
          <p:cNvPr name="Group 10" id="10"/>
          <p:cNvGrpSpPr/>
          <p:nvPr/>
        </p:nvGrpSpPr>
        <p:grpSpPr>
          <a:xfrm rot="0">
            <a:off x="5856200" y="2341596"/>
            <a:ext cx="3936296" cy="5620650"/>
            <a:chOff x="0" y="0"/>
            <a:chExt cx="1036720" cy="1480336"/>
          </a:xfrm>
        </p:grpSpPr>
        <p:sp>
          <p:nvSpPr>
            <p:cNvPr name="Freeform 11" id="11"/>
            <p:cNvSpPr/>
            <p:nvPr/>
          </p:nvSpPr>
          <p:spPr>
            <a:xfrm flipH="false" flipV="false" rot="0">
              <a:off x="0" y="0"/>
              <a:ext cx="1036720" cy="1480336"/>
            </a:xfrm>
            <a:custGeom>
              <a:avLst/>
              <a:gdLst/>
              <a:ahLst/>
              <a:cxnLst/>
              <a:rect r="r" b="b" t="t" l="l"/>
              <a:pathLst>
                <a:path h="1480336" w="1036720">
                  <a:moveTo>
                    <a:pt x="0" y="0"/>
                  </a:moveTo>
                  <a:lnTo>
                    <a:pt x="1036720" y="0"/>
                  </a:lnTo>
                  <a:lnTo>
                    <a:pt x="1036720" y="1480336"/>
                  </a:lnTo>
                  <a:lnTo>
                    <a:pt x="0" y="1480336"/>
                  </a:lnTo>
                  <a:close/>
                </a:path>
              </a:pathLst>
            </a:custGeom>
            <a:solidFill>
              <a:srgbClr val="000000">
                <a:alpha val="0"/>
              </a:srgbClr>
            </a:solidFill>
            <a:ln w="47625">
              <a:solidFill>
                <a:srgbClr val="FF3131"/>
              </a:solidFill>
            </a:ln>
          </p:spPr>
        </p:sp>
        <p:sp>
          <p:nvSpPr>
            <p:cNvPr name="TextBox 12" id="12"/>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AutoShape 13" id="13"/>
          <p:cNvSpPr/>
          <p:nvPr/>
        </p:nvSpPr>
        <p:spPr>
          <a:xfrm>
            <a:off x="7813633" y="7962005"/>
            <a:ext cx="0" cy="1086745"/>
          </a:xfrm>
          <a:prstGeom prst="line">
            <a:avLst/>
          </a:prstGeom>
          <a:ln cap="flat" w="47625">
            <a:solidFill>
              <a:srgbClr val="FF3131"/>
            </a:solidFill>
            <a:prstDash val="solid"/>
            <a:headEnd type="none" len="sm" w="sm"/>
            <a:tailEnd type="arrow" len="sm" w="med"/>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3186459" y="928244"/>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11231" y="632007"/>
            <a:ext cx="8532769" cy="6299637"/>
          </a:xfrm>
          <a:custGeom>
            <a:avLst/>
            <a:gdLst/>
            <a:ahLst/>
            <a:cxnLst/>
            <a:rect r="r" b="b" t="t" l="l"/>
            <a:pathLst>
              <a:path h="6299637" w="8532769">
                <a:moveTo>
                  <a:pt x="0" y="0"/>
                </a:moveTo>
                <a:lnTo>
                  <a:pt x="8532769" y="0"/>
                </a:lnTo>
                <a:lnTo>
                  <a:pt x="8532769" y="6299637"/>
                </a:lnTo>
                <a:lnTo>
                  <a:pt x="0" y="6299637"/>
                </a:lnTo>
                <a:lnTo>
                  <a:pt x="0" y="0"/>
                </a:lnTo>
                <a:close/>
              </a:path>
            </a:pathLst>
          </a:custGeom>
          <a:blipFill>
            <a:blip r:embed="rId5"/>
            <a:stretch>
              <a:fillRect l="0" t="0" r="0" b="0"/>
            </a:stretch>
          </a:blipFill>
        </p:spPr>
      </p:sp>
      <p:sp>
        <p:nvSpPr>
          <p:cNvPr name="Freeform 6" id="6"/>
          <p:cNvSpPr/>
          <p:nvPr/>
        </p:nvSpPr>
        <p:spPr>
          <a:xfrm flipH="false" flipV="false" rot="0">
            <a:off x="10510393" y="2957652"/>
            <a:ext cx="6655299" cy="6622514"/>
          </a:xfrm>
          <a:custGeom>
            <a:avLst/>
            <a:gdLst/>
            <a:ahLst/>
            <a:cxnLst/>
            <a:rect r="r" b="b" t="t" l="l"/>
            <a:pathLst>
              <a:path h="6622514" w="6655299">
                <a:moveTo>
                  <a:pt x="0" y="0"/>
                </a:moveTo>
                <a:lnTo>
                  <a:pt x="6655299" y="0"/>
                </a:lnTo>
                <a:lnTo>
                  <a:pt x="6655299" y="6622514"/>
                </a:lnTo>
                <a:lnTo>
                  <a:pt x="0" y="6622514"/>
                </a:lnTo>
                <a:lnTo>
                  <a:pt x="0" y="0"/>
                </a:lnTo>
                <a:close/>
              </a:path>
            </a:pathLst>
          </a:custGeom>
          <a:blipFill>
            <a:blip r:embed="rId6"/>
            <a:stretch>
              <a:fillRect l="0" t="0" r="0" b="0"/>
            </a:stretch>
          </a:blipFill>
        </p:spPr>
      </p:sp>
      <p:grpSp>
        <p:nvGrpSpPr>
          <p:cNvPr name="Group 7" id="7"/>
          <p:cNvGrpSpPr/>
          <p:nvPr/>
        </p:nvGrpSpPr>
        <p:grpSpPr>
          <a:xfrm rot="0">
            <a:off x="3097354" y="7636764"/>
            <a:ext cx="3560523" cy="1621536"/>
            <a:chOff x="0" y="0"/>
            <a:chExt cx="4747363" cy="2162048"/>
          </a:xfrm>
        </p:grpSpPr>
        <p:sp>
          <p:nvSpPr>
            <p:cNvPr name="TextBox 8" id="8"/>
            <p:cNvSpPr txBox="true"/>
            <p:nvPr/>
          </p:nvSpPr>
          <p:spPr>
            <a:xfrm rot="0">
              <a:off x="0" y="-47625"/>
              <a:ext cx="2953733" cy="2209673"/>
            </a:xfrm>
            <a:prstGeom prst="rect">
              <a:avLst/>
            </a:prstGeom>
          </p:spPr>
          <p:txBody>
            <a:bodyPr anchor="t" rtlCol="false" tIns="0" lIns="0" bIns="0" rIns="0">
              <a:spAutoFit/>
            </a:bodyPr>
            <a:lstStyle/>
            <a:p>
              <a:pPr algn="just">
                <a:lnSpc>
                  <a:spcPts val="3312"/>
                </a:lnSpc>
              </a:pPr>
              <a:r>
                <a:rPr lang="en-US" sz="2400" spc="235">
                  <a:solidFill>
                    <a:srgbClr val="231F20"/>
                  </a:solidFill>
                  <a:latin typeface="DM Sans Bold"/>
                </a:rPr>
                <a:t>sentiment</a:t>
              </a:r>
            </a:p>
            <a:p>
              <a:pPr algn="just">
                <a:lnSpc>
                  <a:spcPts val="3312"/>
                </a:lnSpc>
              </a:pPr>
              <a:r>
                <a:rPr lang="en-US" sz="2400" spc="235">
                  <a:solidFill>
                    <a:srgbClr val="231F20"/>
                  </a:solidFill>
                  <a:latin typeface="DM Sans"/>
                </a:rPr>
                <a:t>positive</a:t>
              </a:r>
            </a:p>
            <a:p>
              <a:pPr algn="just">
                <a:lnSpc>
                  <a:spcPts val="3312"/>
                </a:lnSpc>
              </a:pPr>
              <a:r>
                <a:rPr lang="en-US" sz="2400" spc="235">
                  <a:solidFill>
                    <a:srgbClr val="231F20"/>
                  </a:solidFill>
                  <a:latin typeface="DM Sans"/>
                </a:rPr>
                <a:t>negative</a:t>
              </a:r>
            </a:p>
            <a:p>
              <a:pPr algn="just">
                <a:lnSpc>
                  <a:spcPts val="3312"/>
                </a:lnSpc>
              </a:pPr>
              <a:r>
                <a:rPr lang="en-US" sz="2400" spc="235">
                  <a:solidFill>
                    <a:srgbClr val="231F20"/>
                  </a:solidFill>
                  <a:latin typeface="DM Sans"/>
                </a:rPr>
                <a:t>neutral</a:t>
              </a:r>
            </a:p>
          </p:txBody>
        </p:sp>
        <p:sp>
          <p:nvSpPr>
            <p:cNvPr name="TextBox 9" id="9"/>
            <p:cNvSpPr txBox="true"/>
            <p:nvPr/>
          </p:nvSpPr>
          <p:spPr>
            <a:xfrm rot="0">
              <a:off x="1793631" y="-47625"/>
              <a:ext cx="2953733" cy="2209673"/>
            </a:xfrm>
            <a:prstGeom prst="rect">
              <a:avLst/>
            </a:prstGeom>
          </p:spPr>
          <p:txBody>
            <a:bodyPr anchor="t" rtlCol="false" tIns="0" lIns="0" bIns="0" rIns="0">
              <a:spAutoFit/>
            </a:bodyPr>
            <a:lstStyle/>
            <a:p>
              <a:pPr algn="r">
                <a:lnSpc>
                  <a:spcPts val="3312"/>
                </a:lnSpc>
              </a:pPr>
            </a:p>
            <a:p>
              <a:pPr algn="r">
                <a:lnSpc>
                  <a:spcPts val="3312"/>
                </a:lnSpc>
              </a:pPr>
              <a:r>
                <a:rPr lang="en-US" sz="2400" spc="235">
                  <a:solidFill>
                    <a:srgbClr val="231F20"/>
                  </a:solidFill>
                  <a:latin typeface="DM Sans"/>
                </a:rPr>
                <a:t>6416</a:t>
              </a:r>
            </a:p>
            <a:p>
              <a:pPr algn="r">
                <a:lnSpc>
                  <a:spcPts val="3312"/>
                </a:lnSpc>
              </a:pPr>
              <a:r>
                <a:rPr lang="en-US" sz="2400" spc="235">
                  <a:solidFill>
                    <a:srgbClr val="231F20"/>
                  </a:solidFill>
                  <a:latin typeface="DM Sans"/>
                </a:rPr>
                <a:t>3436</a:t>
              </a:r>
            </a:p>
            <a:p>
              <a:pPr algn="r">
                <a:lnSpc>
                  <a:spcPts val="3312"/>
                </a:lnSpc>
              </a:pPr>
              <a:r>
                <a:rPr lang="en-US" sz="2400" spc="235">
                  <a:solidFill>
                    <a:srgbClr val="231F20"/>
                  </a:solidFill>
                  <a:latin typeface="DM Sans"/>
                </a:rPr>
                <a:t>1148</a:t>
              </a:r>
            </a:p>
          </p:txBody>
        </p:sp>
      </p:grpSp>
      <p:sp>
        <p:nvSpPr>
          <p:cNvPr name="TextBox 10" id="10"/>
          <p:cNvSpPr txBox="true"/>
          <p:nvPr/>
        </p:nvSpPr>
        <p:spPr>
          <a:xfrm rot="0">
            <a:off x="10510393" y="771525"/>
            <a:ext cx="6655299" cy="469392"/>
          </a:xfrm>
          <a:prstGeom prst="rect">
            <a:avLst/>
          </a:prstGeom>
        </p:spPr>
        <p:txBody>
          <a:bodyPr anchor="t" rtlCol="false" tIns="0" lIns="0" bIns="0" rIns="0">
            <a:spAutoFit/>
          </a:bodyPr>
          <a:lstStyle/>
          <a:p>
            <a:pPr>
              <a:lnSpc>
                <a:spcPts val="3863"/>
              </a:lnSpc>
            </a:pPr>
            <a:r>
              <a:rPr lang="en-US" sz="2799" spc="274">
                <a:solidFill>
                  <a:srgbClr val="231F20"/>
                </a:solidFill>
                <a:latin typeface="DM Sans Bold"/>
              </a:rPr>
              <a:t>Common Words</a:t>
            </a:r>
          </a:p>
        </p:txBody>
      </p:sp>
      <p:sp>
        <p:nvSpPr>
          <p:cNvPr name="TextBox 11" id="11"/>
          <p:cNvSpPr txBox="true"/>
          <p:nvPr/>
        </p:nvSpPr>
        <p:spPr>
          <a:xfrm rot="0">
            <a:off x="10510393" y="1441322"/>
            <a:ext cx="6655299" cy="866775"/>
          </a:xfrm>
          <a:prstGeom prst="rect">
            <a:avLst/>
          </a:prstGeom>
        </p:spPr>
        <p:txBody>
          <a:bodyPr anchor="t" rtlCol="false" tIns="0" lIns="0" bIns="0" rIns="0">
            <a:spAutoFit/>
          </a:bodyPr>
          <a:lstStyle/>
          <a:p>
            <a:pPr>
              <a:lnSpc>
                <a:spcPts val="3450"/>
              </a:lnSpc>
            </a:pPr>
            <a:r>
              <a:rPr lang="en-US" sz="2500" spc="245">
                <a:solidFill>
                  <a:srgbClr val="231F20"/>
                </a:solidFill>
                <a:latin typeface="DM Sans"/>
              </a:rPr>
              <a:t>Common words keseluruhan data menggunakan library wordcloud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DAFrrbLyy2o</dc:identifier>
  <dcterms:modified xsi:type="dcterms:W3CDTF">2011-08-01T06:04:30Z</dcterms:modified>
  <cp:revision>1</cp:revision>
  <dc:title>Binar</dc:title>
</cp:coreProperties>
</file>